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83" r:id="rId4"/>
    <p:sldId id="257" r:id="rId5"/>
    <p:sldId id="258" r:id="rId6"/>
    <p:sldId id="259" r:id="rId7"/>
    <p:sldId id="278" r:id="rId8"/>
    <p:sldId id="260" r:id="rId9"/>
    <p:sldId id="261" r:id="rId10"/>
    <p:sldId id="286" r:id="rId11"/>
    <p:sldId id="265" r:id="rId12"/>
    <p:sldId id="267" r:id="rId13"/>
    <p:sldId id="269" r:id="rId14"/>
    <p:sldId id="271" r:id="rId15"/>
    <p:sldId id="272" r:id="rId16"/>
    <p:sldId id="282" r:id="rId17"/>
    <p:sldId id="280" r:id="rId18"/>
    <p:sldId id="264" r:id="rId19"/>
    <p:sldId id="287" r:id="rId20"/>
    <p:sldId id="274" r:id="rId21"/>
    <p:sldId id="262" r:id="rId22"/>
    <p:sldId id="263" r:id="rId23"/>
    <p:sldId id="290" r:id="rId24"/>
    <p:sldId id="291" r:id="rId25"/>
    <p:sldId id="289" r:id="rId26"/>
    <p:sldId id="275" r:id="rId27"/>
    <p:sldId id="288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79EAF8-3321-D2EF-CF7E-F7B579E247EF}" name="Rhodes Kirkpatrick" initials="RK" userId="a8730676d58f38c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9" autoAdjust="0"/>
    <p:restoredTop sz="94694" autoAdjust="0"/>
  </p:normalViewPr>
  <p:slideViewPr>
    <p:cSldViewPr snapToGrid="0" snapToObjects="1">
      <p:cViewPr>
        <p:scale>
          <a:sx n="100" d="100"/>
          <a:sy n="100" d="100"/>
        </p:scale>
        <p:origin x="49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2CC59-6B25-41B3-9C31-7D2B129B264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659150-21DC-4A8E-9E23-A0DAE72612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Given data on Sales, Cost, Partnership Type, Zip Code, and Marketing Messages</a:t>
          </a:r>
        </a:p>
      </dgm:t>
    </dgm:pt>
    <dgm:pt modelId="{C3D85B45-4090-438F-8101-48F5FB5E8B54}" type="parTrans" cxnId="{EBA05D36-35A2-418B-ABB4-768DA5C542C7}">
      <dgm:prSet/>
      <dgm:spPr/>
      <dgm:t>
        <a:bodyPr/>
        <a:lstStyle/>
        <a:p>
          <a:endParaRPr lang="en-US"/>
        </a:p>
      </dgm:t>
    </dgm:pt>
    <dgm:pt modelId="{BADDFF40-C134-4FD6-8764-5DAFC23CD922}" type="sibTrans" cxnId="{EBA05D36-35A2-418B-ABB4-768DA5C542C7}">
      <dgm:prSet/>
      <dgm:spPr/>
      <dgm:t>
        <a:bodyPr/>
        <a:lstStyle/>
        <a:p>
          <a:endParaRPr lang="en-US"/>
        </a:p>
      </dgm:t>
    </dgm:pt>
    <dgm:pt modelId="{E05227A6-C8ED-4431-95DB-99B48A7754C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Demand is Pulled from the Marketing Message</a:t>
          </a:r>
        </a:p>
      </dgm:t>
    </dgm:pt>
    <dgm:pt modelId="{71176F60-4F83-4962-B98E-DB43E0659FBA}" type="parTrans" cxnId="{C42987C1-A88A-444E-BEFA-33B858226660}">
      <dgm:prSet/>
      <dgm:spPr/>
      <dgm:t>
        <a:bodyPr/>
        <a:lstStyle/>
        <a:p>
          <a:endParaRPr lang="en-US"/>
        </a:p>
      </dgm:t>
    </dgm:pt>
    <dgm:pt modelId="{51799695-813A-4C8E-808F-D9917C818002}" type="sibTrans" cxnId="{C42987C1-A88A-444E-BEFA-33B858226660}">
      <dgm:prSet/>
      <dgm:spPr/>
      <dgm:t>
        <a:bodyPr/>
        <a:lstStyle/>
        <a:p>
          <a:endParaRPr lang="en-US"/>
        </a:p>
      </dgm:t>
    </dgm:pt>
    <dgm:pt modelId="{1F29AF9D-0959-404B-BD23-E418E9A8961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Objective: Increase Sales, optimize Cost: That Unifies into Profit equivalent to Sales minus Cost</a:t>
          </a:r>
        </a:p>
      </dgm:t>
    </dgm:pt>
    <dgm:pt modelId="{952689F0-F1F7-4D80-ACDF-5667D08ACF66}" type="parTrans" cxnId="{62263C92-92AE-45CD-80A5-D710C8317B5E}">
      <dgm:prSet/>
      <dgm:spPr/>
      <dgm:t>
        <a:bodyPr/>
        <a:lstStyle/>
        <a:p>
          <a:endParaRPr lang="en-US"/>
        </a:p>
      </dgm:t>
    </dgm:pt>
    <dgm:pt modelId="{25750CF7-E1B9-4621-9E8F-1BBABA483110}" type="sibTrans" cxnId="{62263C92-92AE-45CD-80A5-D710C8317B5E}">
      <dgm:prSet/>
      <dgm:spPr/>
      <dgm:t>
        <a:bodyPr/>
        <a:lstStyle/>
        <a:p>
          <a:endParaRPr lang="en-US"/>
        </a:p>
      </dgm:t>
    </dgm:pt>
    <dgm:pt modelId="{1F35497C-65B5-4940-8649-C60C68330DF0}" type="pres">
      <dgm:prSet presAssocID="{61A2CC59-6B25-41B3-9C31-7D2B129B264D}" presName="root" presStyleCnt="0">
        <dgm:presLayoutVars>
          <dgm:dir/>
          <dgm:resizeHandles val="exact"/>
        </dgm:presLayoutVars>
      </dgm:prSet>
      <dgm:spPr/>
    </dgm:pt>
    <dgm:pt modelId="{63B2A319-53A7-48DB-BC27-B279E0CCA5D8}" type="pres">
      <dgm:prSet presAssocID="{99659150-21DC-4A8E-9E23-A0DAE72612C3}" presName="compNode" presStyleCnt="0"/>
      <dgm:spPr/>
    </dgm:pt>
    <dgm:pt modelId="{C4C73CE0-2182-445E-9932-A83157A2D132}" type="pres">
      <dgm:prSet presAssocID="{99659150-21DC-4A8E-9E23-A0DAE72612C3}" presName="iconBgRect" presStyleLbl="bgShp" presStyleIdx="0" presStyleCnt="3" custLinFactNeighborX="492" custLinFactNeighborY="-25059"/>
      <dgm:spPr/>
    </dgm:pt>
    <dgm:pt modelId="{7811D0E5-E6D3-4A6C-8C14-90B8EEA1D1F2}" type="pres">
      <dgm:prSet presAssocID="{99659150-21DC-4A8E-9E23-A0DAE72612C3}" presName="iconRect" presStyleLbl="node1" presStyleIdx="0" presStyleCnt="3" custLinFactNeighborY="-4029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072F1D9-0794-4B66-9270-B2E234D2F07F}" type="pres">
      <dgm:prSet presAssocID="{99659150-21DC-4A8E-9E23-A0DAE72612C3}" presName="spaceRect" presStyleCnt="0"/>
      <dgm:spPr/>
    </dgm:pt>
    <dgm:pt modelId="{F439B6D7-F800-4C6C-8AA7-3F78D058736E}" type="pres">
      <dgm:prSet presAssocID="{99659150-21DC-4A8E-9E23-A0DAE72612C3}" presName="textRect" presStyleLbl="revTx" presStyleIdx="0" presStyleCnt="3" custScaleY="231996">
        <dgm:presLayoutVars>
          <dgm:chMax val="1"/>
          <dgm:chPref val="1"/>
        </dgm:presLayoutVars>
      </dgm:prSet>
      <dgm:spPr/>
    </dgm:pt>
    <dgm:pt modelId="{8C06FCA1-FE3B-422C-9A6C-9CF7DCF1AEC1}" type="pres">
      <dgm:prSet presAssocID="{BADDFF40-C134-4FD6-8764-5DAFC23CD922}" presName="sibTrans" presStyleCnt="0"/>
      <dgm:spPr/>
    </dgm:pt>
    <dgm:pt modelId="{1775D926-9C3D-4234-9F58-0A0F0181DC21}" type="pres">
      <dgm:prSet presAssocID="{E05227A6-C8ED-4431-95DB-99B48A7754C8}" presName="compNode" presStyleCnt="0"/>
      <dgm:spPr/>
    </dgm:pt>
    <dgm:pt modelId="{576F66FE-BE06-491B-9956-6D791582CC57}" type="pres">
      <dgm:prSet presAssocID="{E05227A6-C8ED-4431-95DB-99B48A7754C8}" presName="iconBgRect" presStyleLbl="bgShp" presStyleIdx="1" presStyleCnt="3" custLinFactNeighborY="-25059"/>
      <dgm:spPr/>
    </dgm:pt>
    <dgm:pt modelId="{F9062E95-0040-4DF8-9C57-9F1EF6B50718}" type="pres">
      <dgm:prSet presAssocID="{E05227A6-C8ED-4431-95DB-99B48A7754C8}" presName="iconRect" presStyleLbl="node1" presStyleIdx="1" presStyleCnt="3" custLinFactNeighborX="0" custLinFactNeighborY="-4029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CA3BF44-EBB0-44C2-8BF2-5DF1283BE417}" type="pres">
      <dgm:prSet presAssocID="{E05227A6-C8ED-4431-95DB-99B48A7754C8}" presName="spaceRect" presStyleCnt="0"/>
      <dgm:spPr/>
    </dgm:pt>
    <dgm:pt modelId="{C69E1E89-0AA9-4809-8338-DB24F4BF06C1}" type="pres">
      <dgm:prSet presAssocID="{E05227A6-C8ED-4431-95DB-99B48A7754C8}" presName="textRect" presStyleLbl="revTx" presStyleIdx="1" presStyleCnt="3" custScaleY="233864" custLinFactNeighborY="1009">
        <dgm:presLayoutVars>
          <dgm:chMax val="1"/>
          <dgm:chPref val="1"/>
        </dgm:presLayoutVars>
      </dgm:prSet>
      <dgm:spPr/>
    </dgm:pt>
    <dgm:pt modelId="{37B0A62A-01A9-459A-96A0-15D0C7732064}" type="pres">
      <dgm:prSet presAssocID="{51799695-813A-4C8E-808F-D9917C818002}" presName="sibTrans" presStyleCnt="0"/>
      <dgm:spPr/>
    </dgm:pt>
    <dgm:pt modelId="{469CB590-B100-42AA-A9F3-C53020EA1A5B}" type="pres">
      <dgm:prSet presAssocID="{1F29AF9D-0959-404B-BD23-E418E9A8961B}" presName="compNode" presStyleCnt="0"/>
      <dgm:spPr/>
    </dgm:pt>
    <dgm:pt modelId="{77B6DD43-0D1A-458F-8EF9-5CA9F581F8A6}" type="pres">
      <dgm:prSet presAssocID="{1F29AF9D-0959-404B-BD23-E418E9A8961B}" presName="iconBgRect" presStyleLbl="bgShp" presStyleIdx="2" presStyleCnt="3" custLinFactNeighborX="492" custLinFactNeighborY="-25059"/>
      <dgm:spPr/>
    </dgm:pt>
    <dgm:pt modelId="{D28DC4DF-BA86-44E9-AA2F-EA595CA83780}" type="pres">
      <dgm:prSet presAssocID="{1F29AF9D-0959-404B-BD23-E418E9A8961B}" presName="iconRect" presStyleLbl="node1" presStyleIdx="2" presStyleCnt="3" custLinFactNeighborX="857" custLinFactNeighborY="-4286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31AD70E9-2E11-4CEF-8B76-89171A6B869E}" type="pres">
      <dgm:prSet presAssocID="{1F29AF9D-0959-404B-BD23-E418E9A8961B}" presName="spaceRect" presStyleCnt="0"/>
      <dgm:spPr/>
    </dgm:pt>
    <dgm:pt modelId="{B266F018-2669-4102-8BD5-D4456E9426A8}" type="pres">
      <dgm:prSet presAssocID="{1F29AF9D-0959-404B-BD23-E418E9A8961B}" presName="textRect" presStyleLbl="revTx" presStyleIdx="2" presStyleCnt="3" custScaleY="234977">
        <dgm:presLayoutVars>
          <dgm:chMax val="1"/>
          <dgm:chPref val="1"/>
        </dgm:presLayoutVars>
      </dgm:prSet>
      <dgm:spPr/>
    </dgm:pt>
  </dgm:ptLst>
  <dgm:cxnLst>
    <dgm:cxn modelId="{D14AAE0F-C364-48BA-912D-448CA74E116F}" type="presOf" srcId="{1F29AF9D-0959-404B-BD23-E418E9A8961B}" destId="{B266F018-2669-4102-8BD5-D4456E9426A8}" srcOrd="0" destOrd="0" presId="urn:microsoft.com/office/officeart/2018/5/layout/IconCircleLabelList"/>
    <dgm:cxn modelId="{EBA05D36-35A2-418B-ABB4-768DA5C542C7}" srcId="{61A2CC59-6B25-41B3-9C31-7D2B129B264D}" destId="{99659150-21DC-4A8E-9E23-A0DAE72612C3}" srcOrd="0" destOrd="0" parTransId="{C3D85B45-4090-438F-8101-48F5FB5E8B54}" sibTransId="{BADDFF40-C134-4FD6-8764-5DAFC23CD922}"/>
    <dgm:cxn modelId="{56EBF864-5D5D-4AD8-88AF-A00E75B511F8}" type="presOf" srcId="{99659150-21DC-4A8E-9E23-A0DAE72612C3}" destId="{F439B6D7-F800-4C6C-8AA7-3F78D058736E}" srcOrd="0" destOrd="0" presId="urn:microsoft.com/office/officeart/2018/5/layout/IconCircleLabelList"/>
    <dgm:cxn modelId="{62263C92-92AE-45CD-80A5-D710C8317B5E}" srcId="{61A2CC59-6B25-41B3-9C31-7D2B129B264D}" destId="{1F29AF9D-0959-404B-BD23-E418E9A8961B}" srcOrd="2" destOrd="0" parTransId="{952689F0-F1F7-4D80-ACDF-5667D08ACF66}" sibTransId="{25750CF7-E1B9-4621-9E8F-1BBABA483110}"/>
    <dgm:cxn modelId="{088E759F-CE6E-4EE5-B4BC-4BE24D70F03B}" type="presOf" srcId="{E05227A6-C8ED-4431-95DB-99B48A7754C8}" destId="{C69E1E89-0AA9-4809-8338-DB24F4BF06C1}" srcOrd="0" destOrd="0" presId="urn:microsoft.com/office/officeart/2018/5/layout/IconCircleLabelList"/>
    <dgm:cxn modelId="{C42987C1-A88A-444E-BEFA-33B858226660}" srcId="{61A2CC59-6B25-41B3-9C31-7D2B129B264D}" destId="{E05227A6-C8ED-4431-95DB-99B48A7754C8}" srcOrd="1" destOrd="0" parTransId="{71176F60-4F83-4962-B98E-DB43E0659FBA}" sibTransId="{51799695-813A-4C8E-808F-D9917C818002}"/>
    <dgm:cxn modelId="{F3327FF5-6ABA-4943-A63C-29F89CE96ECC}" type="presOf" srcId="{61A2CC59-6B25-41B3-9C31-7D2B129B264D}" destId="{1F35497C-65B5-4940-8649-C60C68330DF0}" srcOrd="0" destOrd="0" presId="urn:microsoft.com/office/officeart/2018/5/layout/IconCircleLabelList"/>
    <dgm:cxn modelId="{59BBBBA1-3701-4F18-BD02-17860DF6C1E3}" type="presParOf" srcId="{1F35497C-65B5-4940-8649-C60C68330DF0}" destId="{63B2A319-53A7-48DB-BC27-B279E0CCA5D8}" srcOrd="0" destOrd="0" presId="urn:microsoft.com/office/officeart/2018/5/layout/IconCircleLabelList"/>
    <dgm:cxn modelId="{AA8C2673-F886-45AF-A9C9-20CBBCCC8AD6}" type="presParOf" srcId="{63B2A319-53A7-48DB-BC27-B279E0CCA5D8}" destId="{C4C73CE0-2182-445E-9932-A83157A2D132}" srcOrd="0" destOrd="0" presId="urn:microsoft.com/office/officeart/2018/5/layout/IconCircleLabelList"/>
    <dgm:cxn modelId="{B28BFAF9-5BA7-4394-B8EA-F5C2932B9D47}" type="presParOf" srcId="{63B2A319-53A7-48DB-BC27-B279E0CCA5D8}" destId="{7811D0E5-E6D3-4A6C-8C14-90B8EEA1D1F2}" srcOrd="1" destOrd="0" presId="urn:microsoft.com/office/officeart/2018/5/layout/IconCircleLabelList"/>
    <dgm:cxn modelId="{2F78E02F-0F8F-4735-B9A8-6350987F32BE}" type="presParOf" srcId="{63B2A319-53A7-48DB-BC27-B279E0CCA5D8}" destId="{D072F1D9-0794-4B66-9270-B2E234D2F07F}" srcOrd="2" destOrd="0" presId="urn:microsoft.com/office/officeart/2018/5/layout/IconCircleLabelList"/>
    <dgm:cxn modelId="{49A3E665-1AE4-4DE9-8AAF-92CA0C25ECFA}" type="presParOf" srcId="{63B2A319-53A7-48DB-BC27-B279E0CCA5D8}" destId="{F439B6D7-F800-4C6C-8AA7-3F78D058736E}" srcOrd="3" destOrd="0" presId="urn:microsoft.com/office/officeart/2018/5/layout/IconCircleLabelList"/>
    <dgm:cxn modelId="{4906F8CC-1D62-47EC-9C84-7BDEF28BF85A}" type="presParOf" srcId="{1F35497C-65B5-4940-8649-C60C68330DF0}" destId="{8C06FCA1-FE3B-422C-9A6C-9CF7DCF1AEC1}" srcOrd="1" destOrd="0" presId="urn:microsoft.com/office/officeart/2018/5/layout/IconCircleLabelList"/>
    <dgm:cxn modelId="{A784B930-BB57-4C72-991E-0C0D49C7F4C9}" type="presParOf" srcId="{1F35497C-65B5-4940-8649-C60C68330DF0}" destId="{1775D926-9C3D-4234-9F58-0A0F0181DC21}" srcOrd="2" destOrd="0" presId="urn:microsoft.com/office/officeart/2018/5/layout/IconCircleLabelList"/>
    <dgm:cxn modelId="{BAB34025-D96B-4821-ACCC-964EC0E20A15}" type="presParOf" srcId="{1775D926-9C3D-4234-9F58-0A0F0181DC21}" destId="{576F66FE-BE06-491B-9956-6D791582CC57}" srcOrd="0" destOrd="0" presId="urn:microsoft.com/office/officeart/2018/5/layout/IconCircleLabelList"/>
    <dgm:cxn modelId="{A97DF078-A81D-4757-8A31-AF81B3753E6A}" type="presParOf" srcId="{1775D926-9C3D-4234-9F58-0A0F0181DC21}" destId="{F9062E95-0040-4DF8-9C57-9F1EF6B50718}" srcOrd="1" destOrd="0" presId="urn:microsoft.com/office/officeart/2018/5/layout/IconCircleLabelList"/>
    <dgm:cxn modelId="{BD2B8AD9-493F-4FBC-8B6B-C7F1BA0CEB01}" type="presParOf" srcId="{1775D926-9C3D-4234-9F58-0A0F0181DC21}" destId="{7CA3BF44-EBB0-44C2-8BF2-5DF1283BE417}" srcOrd="2" destOrd="0" presId="urn:microsoft.com/office/officeart/2018/5/layout/IconCircleLabelList"/>
    <dgm:cxn modelId="{E68D9352-E121-48A7-91C5-FF2D13B67BB3}" type="presParOf" srcId="{1775D926-9C3D-4234-9F58-0A0F0181DC21}" destId="{C69E1E89-0AA9-4809-8338-DB24F4BF06C1}" srcOrd="3" destOrd="0" presId="urn:microsoft.com/office/officeart/2018/5/layout/IconCircleLabelList"/>
    <dgm:cxn modelId="{8355E9E8-53F3-4604-AD30-6296D647C347}" type="presParOf" srcId="{1F35497C-65B5-4940-8649-C60C68330DF0}" destId="{37B0A62A-01A9-459A-96A0-15D0C7732064}" srcOrd="3" destOrd="0" presId="urn:microsoft.com/office/officeart/2018/5/layout/IconCircleLabelList"/>
    <dgm:cxn modelId="{A531413F-884C-4F45-92A4-C9F3F8F406BB}" type="presParOf" srcId="{1F35497C-65B5-4940-8649-C60C68330DF0}" destId="{469CB590-B100-42AA-A9F3-C53020EA1A5B}" srcOrd="4" destOrd="0" presId="urn:microsoft.com/office/officeart/2018/5/layout/IconCircleLabelList"/>
    <dgm:cxn modelId="{12B66822-2330-4041-844F-7DA63CAC5F54}" type="presParOf" srcId="{469CB590-B100-42AA-A9F3-C53020EA1A5B}" destId="{77B6DD43-0D1A-458F-8EF9-5CA9F581F8A6}" srcOrd="0" destOrd="0" presId="urn:microsoft.com/office/officeart/2018/5/layout/IconCircleLabelList"/>
    <dgm:cxn modelId="{117A118A-830F-4615-A1C4-7C0A39296265}" type="presParOf" srcId="{469CB590-B100-42AA-A9F3-C53020EA1A5B}" destId="{D28DC4DF-BA86-44E9-AA2F-EA595CA83780}" srcOrd="1" destOrd="0" presId="urn:microsoft.com/office/officeart/2018/5/layout/IconCircleLabelList"/>
    <dgm:cxn modelId="{977652BA-112B-4A38-9C5E-821D3943EFBB}" type="presParOf" srcId="{469CB590-B100-42AA-A9F3-C53020EA1A5B}" destId="{31AD70E9-2E11-4CEF-8B76-89171A6B869E}" srcOrd="2" destOrd="0" presId="urn:microsoft.com/office/officeart/2018/5/layout/IconCircleLabelList"/>
    <dgm:cxn modelId="{BEA7495F-1C02-4B10-843F-19408C441E8F}" type="presParOf" srcId="{469CB590-B100-42AA-A9F3-C53020EA1A5B}" destId="{B266F018-2669-4102-8BD5-D4456E9426A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87C73-1FA5-4AE3-9A43-2B7EB8D23C6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6D9AB9-7760-4EBD-9CBB-3B0C6C97217E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3820" tIns="83820" rIns="83820" bIns="83820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Customer Demand &amp; Cost Optimization</a:t>
          </a:r>
        </a:p>
      </dgm:t>
    </dgm:pt>
    <dgm:pt modelId="{A43DF37E-7371-4FE2-89CA-EB760251635F}" type="parTrans" cxnId="{9C812783-BE67-44DE-8E51-592D871C3A42}">
      <dgm:prSet/>
      <dgm:spPr/>
      <dgm:t>
        <a:bodyPr/>
        <a:lstStyle/>
        <a:p>
          <a:endParaRPr lang="en-US"/>
        </a:p>
      </dgm:t>
    </dgm:pt>
    <dgm:pt modelId="{C607A487-EBD9-4B98-91C3-B00D1119644F}" type="sibTrans" cxnId="{9C812783-BE67-44DE-8E51-592D871C3A42}">
      <dgm:prSet/>
      <dgm:spPr/>
      <dgm:t>
        <a:bodyPr/>
        <a:lstStyle/>
        <a:p>
          <a:endParaRPr lang="en-US"/>
        </a:p>
      </dgm:t>
    </dgm:pt>
    <dgm:pt modelId="{2EE4BB3C-884F-4DEF-9D57-6F9855E27810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3820" tIns="83820" rIns="83820" bIns="83820" numCol="1" spcCol="1270" anchor="ctr" anchorCtr="0"/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Operational Reality</a:t>
          </a:r>
        </a:p>
      </dgm:t>
    </dgm:pt>
    <dgm:pt modelId="{937FC1B6-1A3E-48C8-9EA7-DC92595701BD}" type="parTrans" cxnId="{B462257F-B4AF-4E44-BE25-96C42D8C84F7}">
      <dgm:prSet/>
      <dgm:spPr/>
      <dgm:t>
        <a:bodyPr/>
        <a:lstStyle/>
        <a:p>
          <a:endParaRPr lang="en-US"/>
        </a:p>
      </dgm:t>
    </dgm:pt>
    <dgm:pt modelId="{65BC7FC2-704D-4D89-B833-99F78D3C397E}" type="sibTrans" cxnId="{B462257F-B4AF-4E44-BE25-96C42D8C84F7}">
      <dgm:prSet/>
      <dgm:spPr/>
      <dgm:t>
        <a:bodyPr/>
        <a:lstStyle/>
        <a:p>
          <a:endParaRPr lang="en-US"/>
        </a:p>
      </dgm:t>
    </dgm:pt>
    <dgm:pt modelId="{A564FAC7-5721-4521-AFF3-18A6C09BD8A9}">
      <dgm:prSet/>
      <dgm:spPr/>
      <dgm:t>
        <a:bodyPr/>
        <a:lstStyle/>
        <a:p>
          <a:r>
            <a:rPr lang="en-US" dirty="0"/>
            <a:t>Strategy and Recommendation</a:t>
          </a:r>
        </a:p>
      </dgm:t>
    </dgm:pt>
    <dgm:pt modelId="{2BB20FBB-CB2B-45E0-85DB-C4B63788EFDD}" type="parTrans" cxnId="{EB05749C-8838-41E3-8A90-B6B36928DF45}">
      <dgm:prSet/>
      <dgm:spPr/>
      <dgm:t>
        <a:bodyPr/>
        <a:lstStyle/>
        <a:p>
          <a:endParaRPr lang="en-US"/>
        </a:p>
      </dgm:t>
    </dgm:pt>
    <dgm:pt modelId="{2418B0F1-5251-40C5-8ED2-9516E3CEF984}" type="sibTrans" cxnId="{EB05749C-8838-41E3-8A90-B6B36928DF45}">
      <dgm:prSet/>
      <dgm:spPr/>
      <dgm:t>
        <a:bodyPr/>
        <a:lstStyle/>
        <a:p>
          <a:endParaRPr lang="en-US"/>
        </a:p>
      </dgm:t>
    </dgm:pt>
    <dgm:pt modelId="{9FF6A1D0-EE0F-4C1D-A154-271A65B7DA38}" type="pres">
      <dgm:prSet presAssocID="{DD987C73-1FA5-4AE3-9A43-2B7EB8D23C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F990B4-D74B-4755-A5D2-FCF7173DF9C4}" type="pres">
      <dgm:prSet presAssocID="{966D9AB9-7760-4EBD-9CBB-3B0C6C97217E}" presName="hierRoot1" presStyleCnt="0"/>
      <dgm:spPr/>
    </dgm:pt>
    <dgm:pt modelId="{13D52EB6-BCDC-41E4-810E-D43F5DBC5CC0}" type="pres">
      <dgm:prSet presAssocID="{966D9AB9-7760-4EBD-9CBB-3B0C6C97217E}" presName="composite" presStyleCnt="0"/>
      <dgm:spPr/>
    </dgm:pt>
    <dgm:pt modelId="{5C668440-46E9-452D-8B75-E208E770B6A5}" type="pres">
      <dgm:prSet presAssocID="{966D9AB9-7760-4EBD-9CBB-3B0C6C97217E}" presName="background" presStyleLbl="node0" presStyleIdx="0" presStyleCnt="3"/>
      <dgm:spPr/>
    </dgm:pt>
    <dgm:pt modelId="{6B03C073-4DC1-4C41-AF65-B5756D5975E5}" type="pres">
      <dgm:prSet presAssocID="{966D9AB9-7760-4EBD-9CBB-3B0C6C97217E}" presName="text" presStyleLbl="fgAcc0" presStyleIdx="0" presStyleCnt="3" custScaleY="94206" custLinFactNeighborX="3781" custLinFactNeighborY="-59231">
        <dgm:presLayoutVars>
          <dgm:chPref val="3"/>
        </dgm:presLayoutVars>
      </dgm:prSet>
      <dgm:spPr>
        <a:xfrm>
          <a:off x="344689" y="262510"/>
          <a:ext cx="2314575" cy="1384597"/>
        </a:xfrm>
        <a:prstGeom prst="roundRect">
          <a:avLst>
            <a:gd name="adj" fmla="val 10000"/>
          </a:avLst>
        </a:prstGeom>
      </dgm:spPr>
    </dgm:pt>
    <dgm:pt modelId="{A61C4A93-E712-4A29-8392-82C2E70DE00B}" type="pres">
      <dgm:prSet presAssocID="{966D9AB9-7760-4EBD-9CBB-3B0C6C97217E}" presName="hierChild2" presStyleCnt="0"/>
      <dgm:spPr/>
    </dgm:pt>
    <dgm:pt modelId="{855B5EFA-C58E-4F5C-9F4D-BAFB1DE90F09}" type="pres">
      <dgm:prSet presAssocID="{2EE4BB3C-884F-4DEF-9D57-6F9855E27810}" presName="hierRoot1" presStyleCnt="0"/>
      <dgm:spPr/>
    </dgm:pt>
    <dgm:pt modelId="{C0F5AF1D-8AAA-4D10-9670-6897D2BDADB7}" type="pres">
      <dgm:prSet presAssocID="{2EE4BB3C-884F-4DEF-9D57-6F9855E27810}" presName="composite" presStyleCnt="0"/>
      <dgm:spPr/>
    </dgm:pt>
    <dgm:pt modelId="{1D57E238-D748-4B01-9077-2409F817414A}" type="pres">
      <dgm:prSet presAssocID="{2EE4BB3C-884F-4DEF-9D57-6F9855E27810}" presName="background" presStyleLbl="node0" presStyleIdx="1" presStyleCnt="3"/>
      <dgm:spPr/>
    </dgm:pt>
    <dgm:pt modelId="{498ABA07-0780-42E3-9BD1-4CC9C6B9E74D}" type="pres">
      <dgm:prSet presAssocID="{2EE4BB3C-884F-4DEF-9D57-6F9855E27810}" presName="text" presStyleLbl="fgAcc0" presStyleIdx="1" presStyleCnt="3" custScaleY="94155" custLinFactNeighborX="5556" custLinFactNeighborY="-59343">
        <dgm:presLayoutVars>
          <dgm:chPref val="3"/>
        </dgm:presLayoutVars>
      </dgm:prSet>
      <dgm:spPr>
        <a:xfrm>
          <a:off x="3190371" y="238083"/>
          <a:ext cx="2314575" cy="1469755"/>
        </a:xfrm>
        <a:prstGeom prst="roundRect">
          <a:avLst>
            <a:gd name="adj" fmla="val 10000"/>
          </a:avLst>
        </a:prstGeom>
      </dgm:spPr>
    </dgm:pt>
    <dgm:pt modelId="{D5873F10-D47A-4D80-B092-362FEBEBB5D8}" type="pres">
      <dgm:prSet presAssocID="{2EE4BB3C-884F-4DEF-9D57-6F9855E27810}" presName="hierChild2" presStyleCnt="0"/>
      <dgm:spPr/>
    </dgm:pt>
    <dgm:pt modelId="{8F8AFBDD-F159-493A-B0BA-D8BF826CF565}" type="pres">
      <dgm:prSet presAssocID="{A564FAC7-5721-4521-AFF3-18A6C09BD8A9}" presName="hierRoot1" presStyleCnt="0"/>
      <dgm:spPr/>
    </dgm:pt>
    <dgm:pt modelId="{B66A5056-8CE7-4B10-B2E9-32C96622AD94}" type="pres">
      <dgm:prSet presAssocID="{A564FAC7-5721-4521-AFF3-18A6C09BD8A9}" presName="composite" presStyleCnt="0"/>
      <dgm:spPr/>
    </dgm:pt>
    <dgm:pt modelId="{4C4CEDAE-2CCA-44A8-91C8-1295A9A9B29C}" type="pres">
      <dgm:prSet presAssocID="{A564FAC7-5721-4521-AFF3-18A6C09BD8A9}" presName="background" presStyleLbl="node0" presStyleIdx="2" presStyleCnt="3"/>
      <dgm:spPr/>
    </dgm:pt>
    <dgm:pt modelId="{45CA74FF-370D-4F73-BE1D-F91ECBD9B3EF}" type="pres">
      <dgm:prSet presAssocID="{A564FAC7-5721-4521-AFF3-18A6C09BD8A9}" presName="text" presStyleLbl="fgAcc0" presStyleIdx="2" presStyleCnt="3" custScaleY="94971" custLinFactNeighborX="0" custLinFactNeighborY="-61064">
        <dgm:presLayoutVars>
          <dgm:chPref val="3"/>
        </dgm:presLayoutVars>
      </dgm:prSet>
      <dgm:spPr/>
    </dgm:pt>
    <dgm:pt modelId="{7A0F0F03-CD81-4B1D-AFB0-B3141530E7D3}" type="pres">
      <dgm:prSet presAssocID="{A564FAC7-5721-4521-AFF3-18A6C09BD8A9}" presName="hierChild2" presStyleCnt="0"/>
      <dgm:spPr/>
    </dgm:pt>
  </dgm:ptLst>
  <dgm:cxnLst>
    <dgm:cxn modelId="{580A3740-0118-4E80-8C84-31112E1BB0D5}" type="presOf" srcId="{966D9AB9-7760-4EBD-9CBB-3B0C6C97217E}" destId="{6B03C073-4DC1-4C41-AF65-B5756D5975E5}" srcOrd="0" destOrd="0" presId="urn:microsoft.com/office/officeart/2005/8/layout/hierarchy1"/>
    <dgm:cxn modelId="{E9F9B56E-E6E8-432F-8812-9F5A580F2AD8}" type="presOf" srcId="{DD987C73-1FA5-4AE3-9A43-2B7EB8D23C68}" destId="{9FF6A1D0-EE0F-4C1D-A154-271A65B7DA38}" srcOrd="0" destOrd="0" presId="urn:microsoft.com/office/officeart/2005/8/layout/hierarchy1"/>
    <dgm:cxn modelId="{B462257F-B4AF-4E44-BE25-96C42D8C84F7}" srcId="{DD987C73-1FA5-4AE3-9A43-2B7EB8D23C68}" destId="{2EE4BB3C-884F-4DEF-9D57-6F9855E27810}" srcOrd="1" destOrd="0" parTransId="{937FC1B6-1A3E-48C8-9EA7-DC92595701BD}" sibTransId="{65BC7FC2-704D-4D89-B833-99F78D3C397E}"/>
    <dgm:cxn modelId="{9C812783-BE67-44DE-8E51-592D871C3A42}" srcId="{DD987C73-1FA5-4AE3-9A43-2B7EB8D23C68}" destId="{966D9AB9-7760-4EBD-9CBB-3B0C6C97217E}" srcOrd="0" destOrd="0" parTransId="{A43DF37E-7371-4FE2-89CA-EB760251635F}" sibTransId="{C607A487-EBD9-4B98-91C3-B00D1119644F}"/>
    <dgm:cxn modelId="{EB05749C-8838-41E3-8A90-B6B36928DF45}" srcId="{DD987C73-1FA5-4AE3-9A43-2B7EB8D23C68}" destId="{A564FAC7-5721-4521-AFF3-18A6C09BD8A9}" srcOrd="2" destOrd="0" parTransId="{2BB20FBB-CB2B-45E0-85DB-C4B63788EFDD}" sibTransId="{2418B0F1-5251-40C5-8ED2-9516E3CEF984}"/>
    <dgm:cxn modelId="{29F3BFAD-DB71-4B3E-9840-C2A2AB88FB9F}" type="presOf" srcId="{A564FAC7-5721-4521-AFF3-18A6C09BD8A9}" destId="{45CA74FF-370D-4F73-BE1D-F91ECBD9B3EF}" srcOrd="0" destOrd="0" presId="urn:microsoft.com/office/officeart/2005/8/layout/hierarchy1"/>
    <dgm:cxn modelId="{AAE814FD-0379-4791-BDE4-F3D4E0411D7B}" type="presOf" srcId="{2EE4BB3C-884F-4DEF-9D57-6F9855E27810}" destId="{498ABA07-0780-42E3-9BD1-4CC9C6B9E74D}" srcOrd="0" destOrd="0" presId="urn:microsoft.com/office/officeart/2005/8/layout/hierarchy1"/>
    <dgm:cxn modelId="{A69A49EA-F093-4481-AF95-BCBF51FEA932}" type="presParOf" srcId="{9FF6A1D0-EE0F-4C1D-A154-271A65B7DA38}" destId="{1EF990B4-D74B-4755-A5D2-FCF7173DF9C4}" srcOrd="0" destOrd="0" presId="urn:microsoft.com/office/officeart/2005/8/layout/hierarchy1"/>
    <dgm:cxn modelId="{EEE5686E-7B34-4DDE-B6D6-E2364C42009A}" type="presParOf" srcId="{1EF990B4-D74B-4755-A5D2-FCF7173DF9C4}" destId="{13D52EB6-BCDC-41E4-810E-D43F5DBC5CC0}" srcOrd="0" destOrd="0" presId="urn:microsoft.com/office/officeart/2005/8/layout/hierarchy1"/>
    <dgm:cxn modelId="{6C2E4F97-A2CE-4351-9221-669A7C51FE57}" type="presParOf" srcId="{13D52EB6-BCDC-41E4-810E-D43F5DBC5CC0}" destId="{5C668440-46E9-452D-8B75-E208E770B6A5}" srcOrd="0" destOrd="0" presId="urn:microsoft.com/office/officeart/2005/8/layout/hierarchy1"/>
    <dgm:cxn modelId="{7639E247-8FEC-4AB2-B670-9E1E683B062A}" type="presParOf" srcId="{13D52EB6-BCDC-41E4-810E-D43F5DBC5CC0}" destId="{6B03C073-4DC1-4C41-AF65-B5756D5975E5}" srcOrd="1" destOrd="0" presId="urn:microsoft.com/office/officeart/2005/8/layout/hierarchy1"/>
    <dgm:cxn modelId="{AF5D822D-8EC4-42CC-9CC0-E40A16122CA4}" type="presParOf" srcId="{1EF990B4-D74B-4755-A5D2-FCF7173DF9C4}" destId="{A61C4A93-E712-4A29-8392-82C2E70DE00B}" srcOrd="1" destOrd="0" presId="urn:microsoft.com/office/officeart/2005/8/layout/hierarchy1"/>
    <dgm:cxn modelId="{C62DBBE9-000E-43B6-96D6-94319212816F}" type="presParOf" srcId="{9FF6A1D0-EE0F-4C1D-A154-271A65B7DA38}" destId="{855B5EFA-C58E-4F5C-9F4D-BAFB1DE90F09}" srcOrd="1" destOrd="0" presId="urn:microsoft.com/office/officeart/2005/8/layout/hierarchy1"/>
    <dgm:cxn modelId="{4A405379-8174-4264-85E4-729545FC28C5}" type="presParOf" srcId="{855B5EFA-C58E-4F5C-9F4D-BAFB1DE90F09}" destId="{C0F5AF1D-8AAA-4D10-9670-6897D2BDADB7}" srcOrd="0" destOrd="0" presId="urn:microsoft.com/office/officeart/2005/8/layout/hierarchy1"/>
    <dgm:cxn modelId="{14529B8F-67F2-4928-9B67-40EF5E7B058A}" type="presParOf" srcId="{C0F5AF1D-8AAA-4D10-9670-6897D2BDADB7}" destId="{1D57E238-D748-4B01-9077-2409F817414A}" srcOrd="0" destOrd="0" presId="urn:microsoft.com/office/officeart/2005/8/layout/hierarchy1"/>
    <dgm:cxn modelId="{75A63D11-18EA-454D-8767-E5651F327603}" type="presParOf" srcId="{C0F5AF1D-8AAA-4D10-9670-6897D2BDADB7}" destId="{498ABA07-0780-42E3-9BD1-4CC9C6B9E74D}" srcOrd="1" destOrd="0" presId="urn:microsoft.com/office/officeart/2005/8/layout/hierarchy1"/>
    <dgm:cxn modelId="{8CD450DD-529B-4060-9C3F-FCB1C6447CB2}" type="presParOf" srcId="{855B5EFA-C58E-4F5C-9F4D-BAFB1DE90F09}" destId="{D5873F10-D47A-4D80-B092-362FEBEBB5D8}" srcOrd="1" destOrd="0" presId="urn:microsoft.com/office/officeart/2005/8/layout/hierarchy1"/>
    <dgm:cxn modelId="{17DB6A60-E819-42FF-9AE6-EA2D5911ADA5}" type="presParOf" srcId="{9FF6A1D0-EE0F-4C1D-A154-271A65B7DA38}" destId="{8F8AFBDD-F159-493A-B0BA-D8BF826CF565}" srcOrd="2" destOrd="0" presId="urn:microsoft.com/office/officeart/2005/8/layout/hierarchy1"/>
    <dgm:cxn modelId="{48D3B545-4035-454D-9F45-D912D8B529BC}" type="presParOf" srcId="{8F8AFBDD-F159-493A-B0BA-D8BF826CF565}" destId="{B66A5056-8CE7-4B10-B2E9-32C96622AD94}" srcOrd="0" destOrd="0" presId="urn:microsoft.com/office/officeart/2005/8/layout/hierarchy1"/>
    <dgm:cxn modelId="{739D471B-0D5F-4197-AC92-DEE6DBFA79CB}" type="presParOf" srcId="{B66A5056-8CE7-4B10-B2E9-32C96622AD94}" destId="{4C4CEDAE-2CCA-44A8-91C8-1295A9A9B29C}" srcOrd="0" destOrd="0" presId="urn:microsoft.com/office/officeart/2005/8/layout/hierarchy1"/>
    <dgm:cxn modelId="{CDD352A7-1710-4D58-A619-D5BB51912E2A}" type="presParOf" srcId="{B66A5056-8CE7-4B10-B2E9-32C96622AD94}" destId="{45CA74FF-370D-4F73-BE1D-F91ECBD9B3EF}" srcOrd="1" destOrd="0" presId="urn:microsoft.com/office/officeart/2005/8/layout/hierarchy1"/>
    <dgm:cxn modelId="{BF21D5C1-41D5-4B40-A44C-332434AC6DD7}" type="presParOf" srcId="{8F8AFBDD-F159-493A-B0BA-D8BF826CF565}" destId="{7A0F0F03-CD81-4B1D-AFB0-B3141530E7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0FAE9A-59CA-4047-99A6-89FEE8039B2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1550A4-14E9-48FC-BF7F-19F93B1AF7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want a causal understanding of message performance in Sales and Cost.</a:t>
          </a:r>
        </a:p>
      </dgm:t>
    </dgm:pt>
    <dgm:pt modelId="{283EC9D5-948E-4CEB-ABCC-BD8E0E2E9D25}" type="parTrans" cxnId="{B5E1D1C9-2554-4EED-8D12-5BD0982E5518}">
      <dgm:prSet/>
      <dgm:spPr/>
      <dgm:t>
        <a:bodyPr/>
        <a:lstStyle/>
        <a:p>
          <a:endParaRPr lang="en-US"/>
        </a:p>
      </dgm:t>
    </dgm:pt>
    <dgm:pt modelId="{26F6366C-2A6D-43E1-BB70-79D67128BC3B}" type="sibTrans" cxnId="{B5E1D1C9-2554-4EED-8D12-5BD0982E55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8901E0F-F585-49F3-9A97-EDEE2CAB40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are many factors that could be correlated with each other (i.e. most sales happen in a specific zip code, there are less messages to compete with in a zip code, a message is performing in line with its own expectations distributed evenly)</a:t>
          </a:r>
        </a:p>
      </dgm:t>
    </dgm:pt>
    <dgm:pt modelId="{37E0A04E-AF54-4AC2-9991-4890AE94A62F}" type="parTrans" cxnId="{C096B4D0-2C55-4569-AFED-121AF056A0D2}">
      <dgm:prSet/>
      <dgm:spPr/>
      <dgm:t>
        <a:bodyPr/>
        <a:lstStyle/>
        <a:p>
          <a:endParaRPr lang="en-US"/>
        </a:p>
      </dgm:t>
    </dgm:pt>
    <dgm:pt modelId="{9903BFAC-21D1-4DE8-8371-23E897D0BE8D}" type="sibTrans" cxnId="{C096B4D0-2C55-4569-AFED-121AF056A0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A93CEC-B27E-4BB2-8114-6AD3D3040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need to isolate performance in context after separating differences from that specific context</a:t>
          </a:r>
        </a:p>
      </dgm:t>
    </dgm:pt>
    <dgm:pt modelId="{5315E110-4E1B-4B70-8278-C60B4793C73E}" type="parTrans" cxnId="{2CBB3FEC-F5DC-4EC7-8E73-34B9E99B0E85}">
      <dgm:prSet/>
      <dgm:spPr/>
      <dgm:t>
        <a:bodyPr/>
        <a:lstStyle/>
        <a:p>
          <a:endParaRPr lang="en-US"/>
        </a:p>
      </dgm:t>
    </dgm:pt>
    <dgm:pt modelId="{7BF03C1A-CC10-4C9D-BBC4-F9CE189638C4}" type="sibTrans" cxnId="{2CBB3FEC-F5DC-4EC7-8E73-34B9E99B0E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832F68-F19F-4E64-9F7E-8215E94069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 main variables to look at: Model Type, Zip Code (geography), Message type</a:t>
          </a:r>
        </a:p>
      </dgm:t>
    </dgm:pt>
    <dgm:pt modelId="{177204E8-AF64-4FA4-B16F-A2250725C41A}" type="parTrans" cxnId="{B0710F5D-9B78-463F-8676-84A5E64C10C6}">
      <dgm:prSet/>
      <dgm:spPr/>
      <dgm:t>
        <a:bodyPr/>
        <a:lstStyle/>
        <a:p>
          <a:endParaRPr lang="en-US"/>
        </a:p>
      </dgm:t>
    </dgm:pt>
    <dgm:pt modelId="{D5645740-B1F2-42A6-8A94-40C92C862783}" type="sibTrans" cxnId="{B0710F5D-9B78-463F-8676-84A5E64C10C6}">
      <dgm:prSet/>
      <dgm:spPr/>
      <dgm:t>
        <a:bodyPr/>
        <a:lstStyle/>
        <a:p>
          <a:endParaRPr lang="en-US"/>
        </a:p>
      </dgm:t>
    </dgm:pt>
    <dgm:pt modelId="{EE729421-2FB2-4F8B-A0DD-DC5B03E96A45}" type="pres">
      <dgm:prSet presAssocID="{C20FAE9A-59CA-4047-99A6-89FEE8039B2F}" presName="root" presStyleCnt="0">
        <dgm:presLayoutVars>
          <dgm:dir/>
          <dgm:resizeHandles val="exact"/>
        </dgm:presLayoutVars>
      </dgm:prSet>
      <dgm:spPr/>
    </dgm:pt>
    <dgm:pt modelId="{872921A5-7588-4286-A737-F8073DF25F0C}" type="pres">
      <dgm:prSet presAssocID="{C20FAE9A-59CA-4047-99A6-89FEE8039B2F}" presName="container" presStyleCnt="0">
        <dgm:presLayoutVars>
          <dgm:dir/>
          <dgm:resizeHandles val="exact"/>
        </dgm:presLayoutVars>
      </dgm:prSet>
      <dgm:spPr/>
    </dgm:pt>
    <dgm:pt modelId="{2FB240A0-DB94-40A5-8D8F-89A473F6D3E5}" type="pres">
      <dgm:prSet presAssocID="{2F1550A4-14E9-48FC-BF7F-19F93B1AF754}" presName="compNode" presStyleCnt="0"/>
      <dgm:spPr/>
    </dgm:pt>
    <dgm:pt modelId="{35688CE2-BAC8-40BB-856D-F3CFB7B788D3}" type="pres">
      <dgm:prSet presAssocID="{2F1550A4-14E9-48FC-BF7F-19F93B1AF754}" presName="iconBgRect" presStyleLbl="bgShp" presStyleIdx="0" presStyleCnt="4"/>
      <dgm:spPr/>
    </dgm:pt>
    <dgm:pt modelId="{729A2CAE-1909-4035-BDF6-851362F30D12}" type="pres">
      <dgm:prSet presAssocID="{2F1550A4-14E9-48FC-BF7F-19F93B1AF7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03251A5B-868C-4E84-83F5-42EF09ACFF24}" type="pres">
      <dgm:prSet presAssocID="{2F1550A4-14E9-48FC-BF7F-19F93B1AF754}" presName="spaceRect" presStyleCnt="0"/>
      <dgm:spPr/>
    </dgm:pt>
    <dgm:pt modelId="{33A300B3-6B94-4FFC-BBD7-8FA175770C9A}" type="pres">
      <dgm:prSet presAssocID="{2F1550A4-14E9-48FC-BF7F-19F93B1AF754}" presName="textRect" presStyleLbl="revTx" presStyleIdx="0" presStyleCnt="4">
        <dgm:presLayoutVars>
          <dgm:chMax val="1"/>
          <dgm:chPref val="1"/>
        </dgm:presLayoutVars>
      </dgm:prSet>
      <dgm:spPr/>
    </dgm:pt>
    <dgm:pt modelId="{7EF93250-99BE-4884-BE16-564188F7C4BD}" type="pres">
      <dgm:prSet presAssocID="{26F6366C-2A6D-43E1-BB70-79D67128BC3B}" presName="sibTrans" presStyleLbl="sibTrans2D1" presStyleIdx="0" presStyleCnt="0"/>
      <dgm:spPr/>
    </dgm:pt>
    <dgm:pt modelId="{DE0265A3-BC70-456D-B5BB-8D852A63C5E9}" type="pres">
      <dgm:prSet presAssocID="{E8901E0F-F585-49F3-9A97-EDEE2CAB40B7}" presName="compNode" presStyleCnt="0"/>
      <dgm:spPr/>
    </dgm:pt>
    <dgm:pt modelId="{3FB99CDB-75B7-4E81-9F32-3204F9536171}" type="pres">
      <dgm:prSet presAssocID="{E8901E0F-F585-49F3-9A97-EDEE2CAB40B7}" presName="iconBgRect" presStyleLbl="bgShp" presStyleIdx="1" presStyleCnt="4"/>
      <dgm:spPr/>
    </dgm:pt>
    <dgm:pt modelId="{F00CDCDF-A219-45E2-A228-6FFB3F2481AD}" type="pres">
      <dgm:prSet presAssocID="{E8901E0F-F585-49F3-9A97-EDEE2CAB40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59092CA-E689-4F7B-B896-650FA48BB961}" type="pres">
      <dgm:prSet presAssocID="{E8901E0F-F585-49F3-9A97-EDEE2CAB40B7}" presName="spaceRect" presStyleCnt="0"/>
      <dgm:spPr/>
    </dgm:pt>
    <dgm:pt modelId="{A3A012CD-5A02-46A2-8819-EBABE9DF9253}" type="pres">
      <dgm:prSet presAssocID="{E8901E0F-F585-49F3-9A97-EDEE2CAB40B7}" presName="textRect" presStyleLbl="revTx" presStyleIdx="1" presStyleCnt="4">
        <dgm:presLayoutVars>
          <dgm:chMax val="1"/>
          <dgm:chPref val="1"/>
        </dgm:presLayoutVars>
      </dgm:prSet>
      <dgm:spPr/>
    </dgm:pt>
    <dgm:pt modelId="{F36853AC-19CA-4904-A985-293EDCB9D301}" type="pres">
      <dgm:prSet presAssocID="{9903BFAC-21D1-4DE8-8371-23E897D0BE8D}" presName="sibTrans" presStyleLbl="sibTrans2D1" presStyleIdx="0" presStyleCnt="0"/>
      <dgm:spPr/>
    </dgm:pt>
    <dgm:pt modelId="{08D376DE-F00A-474A-A0B0-89BA69E2E036}" type="pres">
      <dgm:prSet presAssocID="{5BA93CEC-B27E-4BB2-8114-6AD3D3040165}" presName="compNode" presStyleCnt="0"/>
      <dgm:spPr/>
    </dgm:pt>
    <dgm:pt modelId="{01659CC8-DFF7-4BDA-ADB3-66944766D339}" type="pres">
      <dgm:prSet presAssocID="{5BA93CEC-B27E-4BB2-8114-6AD3D3040165}" presName="iconBgRect" presStyleLbl="bgShp" presStyleIdx="2" presStyleCnt="4"/>
      <dgm:spPr/>
    </dgm:pt>
    <dgm:pt modelId="{4AB6173A-A374-40BD-A6BA-1EC00C567B61}" type="pres">
      <dgm:prSet presAssocID="{5BA93CEC-B27E-4BB2-8114-6AD3D304016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4C0BB59-1ECF-4801-95D3-1DF9818FA5C1}" type="pres">
      <dgm:prSet presAssocID="{5BA93CEC-B27E-4BB2-8114-6AD3D3040165}" presName="spaceRect" presStyleCnt="0"/>
      <dgm:spPr/>
    </dgm:pt>
    <dgm:pt modelId="{A978015E-8E69-412A-B974-1CD652B05105}" type="pres">
      <dgm:prSet presAssocID="{5BA93CEC-B27E-4BB2-8114-6AD3D3040165}" presName="textRect" presStyleLbl="revTx" presStyleIdx="2" presStyleCnt="4">
        <dgm:presLayoutVars>
          <dgm:chMax val="1"/>
          <dgm:chPref val="1"/>
        </dgm:presLayoutVars>
      </dgm:prSet>
      <dgm:spPr/>
    </dgm:pt>
    <dgm:pt modelId="{AC41ACE5-9833-42CF-9067-CA183A2E7ED9}" type="pres">
      <dgm:prSet presAssocID="{7BF03C1A-CC10-4C9D-BBC4-F9CE189638C4}" presName="sibTrans" presStyleLbl="sibTrans2D1" presStyleIdx="0" presStyleCnt="0"/>
      <dgm:spPr/>
    </dgm:pt>
    <dgm:pt modelId="{8D0DC7E1-21BE-444C-8C0D-24646C9595C9}" type="pres">
      <dgm:prSet presAssocID="{3D832F68-F19F-4E64-9F7E-8215E9406952}" presName="compNode" presStyleCnt="0"/>
      <dgm:spPr/>
    </dgm:pt>
    <dgm:pt modelId="{3CB351BD-0DB6-4E7E-8FB0-CCB8CDAE2D49}" type="pres">
      <dgm:prSet presAssocID="{3D832F68-F19F-4E64-9F7E-8215E9406952}" presName="iconBgRect" presStyleLbl="bgShp" presStyleIdx="3" presStyleCnt="4"/>
      <dgm:spPr/>
    </dgm:pt>
    <dgm:pt modelId="{90BAE3CD-C675-4F1E-BFC4-38BD19C5A33B}" type="pres">
      <dgm:prSet presAssocID="{3D832F68-F19F-4E64-9F7E-8215E940695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64E4733-40A8-40FD-A1F9-D9533F4EAD9D}" type="pres">
      <dgm:prSet presAssocID="{3D832F68-F19F-4E64-9F7E-8215E9406952}" presName="spaceRect" presStyleCnt="0"/>
      <dgm:spPr/>
    </dgm:pt>
    <dgm:pt modelId="{A66CABAE-716F-44C7-A743-73C89EC7AD75}" type="pres">
      <dgm:prSet presAssocID="{3D832F68-F19F-4E64-9F7E-8215E940695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8951124-2BFA-44C7-B202-FAB7D4A38F88}" type="presOf" srcId="{E8901E0F-F585-49F3-9A97-EDEE2CAB40B7}" destId="{A3A012CD-5A02-46A2-8819-EBABE9DF9253}" srcOrd="0" destOrd="0" presId="urn:microsoft.com/office/officeart/2018/2/layout/IconCircleList"/>
    <dgm:cxn modelId="{A36C8232-BAD0-4367-B0C2-38D7BF78EEFE}" type="presOf" srcId="{5BA93CEC-B27E-4BB2-8114-6AD3D3040165}" destId="{A978015E-8E69-412A-B974-1CD652B05105}" srcOrd="0" destOrd="0" presId="urn:microsoft.com/office/officeart/2018/2/layout/IconCircleList"/>
    <dgm:cxn modelId="{B0710F5D-9B78-463F-8676-84A5E64C10C6}" srcId="{C20FAE9A-59CA-4047-99A6-89FEE8039B2F}" destId="{3D832F68-F19F-4E64-9F7E-8215E9406952}" srcOrd="3" destOrd="0" parTransId="{177204E8-AF64-4FA4-B16F-A2250725C41A}" sibTransId="{D5645740-B1F2-42A6-8A94-40C92C862783}"/>
    <dgm:cxn modelId="{C069E15D-A946-40D0-A332-2BFA34DFEADE}" type="presOf" srcId="{2F1550A4-14E9-48FC-BF7F-19F93B1AF754}" destId="{33A300B3-6B94-4FFC-BBD7-8FA175770C9A}" srcOrd="0" destOrd="0" presId="urn:microsoft.com/office/officeart/2018/2/layout/IconCircleList"/>
    <dgm:cxn modelId="{B9F17B69-66EB-4042-9114-8DA152B60E3D}" type="presOf" srcId="{9903BFAC-21D1-4DE8-8371-23E897D0BE8D}" destId="{F36853AC-19CA-4904-A985-293EDCB9D301}" srcOrd="0" destOrd="0" presId="urn:microsoft.com/office/officeart/2018/2/layout/IconCircleList"/>
    <dgm:cxn modelId="{E9EAB96E-1797-4EB1-9A53-2997E855D497}" type="presOf" srcId="{26F6366C-2A6D-43E1-BB70-79D67128BC3B}" destId="{7EF93250-99BE-4884-BE16-564188F7C4BD}" srcOrd="0" destOrd="0" presId="urn:microsoft.com/office/officeart/2018/2/layout/IconCircleList"/>
    <dgm:cxn modelId="{8500ED8F-8CCB-41FD-8088-C4EFB3086A5E}" type="presOf" srcId="{C20FAE9A-59CA-4047-99A6-89FEE8039B2F}" destId="{EE729421-2FB2-4F8B-A0DD-DC5B03E96A45}" srcOrd="0" destOrd="0" presId="urn:microsoft.com/office/officeart/2018/2/layout/IconCircleList"/>
    <dgm:cxn modelId="{ECF06EB6-FB11-412D-AEFD-F319DFC2D154}" type="presOf" srcId="{3D832F68-F19F-4E64-9F7E-8215E9406952}" destId="{A66CABAE-716F-44C7-A743-73C89EC7AD75}" srcOrd="0" destOrd="0" presId="urn:microsoft.com/office/officeart/2018/2/layout/IconCircleList"/>
    <dgm:cxn modelId="{B5E1D1C9-2554-4EED-8D12-5BD0982E5518}" srcId="{C20FAE9A-59CA-4047-99A6-89FEE8039B2F}" destId="{2F1550A4-14E9-48FC-BF7F-19F93B1AF754}" srcOrd="0" destOrd="0" parTransId="{283EC9D5-948E-4CEB-ABCC-BD8E0E2E9D25}" sibTransId="{26F6366C-2A6D-43E1-BB70-79D67128BC3B}"/>
    <dgm:cxn modelId="{C096B4D0-2C55-4569-AFED-121AF056A0D2}" srcId="{C20FAE9A-59CA-4047-99A6-89FEE8039B2F}" destId="{E8901E0F-F585-49F3-9A97-EDEE2CAB40B7}" srcOrd="1" destOrd="0" parTransId="{37E0A04E-AF54-4AC2-9991-4890AE94A62F}" sibTransId="{9903BFAC-21D1-4DE8-8371-23E897D0BE8D}"/>
    <dgm:cxn modelId="{2CBB3FEC-F5DC-4EC7-8E73-34B9E99B0E85}" srcId="{C20FAE9A-59CA-4047-99A6-89FEE8039B2F}" destId="{5BA93CEC-B27E-4BB2-8114-6AD3D3040165}" srcOrd="2" destOrd="0" parTransId="{5315E110-4E1B-4B70-8278-C60B4793C73E}" sibTransId="{7BF03C1A-CC10-4C9D-BBC4-F9CE189638C4}"/>
    <dgm:cxn modelId="{826966F8-94F1-42DC-A1D5-A48F104E09D4}" type="presOf" srcId="{7BF03C1A-CC10-4C9D-BBC4-F9CE189638C4}" destId="{AC41ACE5-9833-42CF-9067-CA183A2E7ED9}" srcOrd="0" destOrd="0" presId="urn:microsoft.com/office/officeart/2018/2/layout/IconCircleList"/>
    <dgm:cxn modelId="{66A50885-78AB-4C8C-8925-F4F23C87A119}" type="presParOf" srcId="{EE729421-2FB2-4F8B-A0DD-DC5B03E96A45}" destId="{872921A5-7588-4286-A737-F8073DF25F0C}" srcOrd="0" destOrd="0" presId="urn:microsoft.com/office/officeart/2018/2/layout/IconCircleList"/>
    <dgm:cxn modelId="{8904B1AA-73EB-4C03-A778-D24B4D11C612}" type="presParOf" srcId="{872921A5-7588-4286-A737-F8073DF25F0C}" destId="{2FB240A0-DB94-40A5-8D8F-89A473F6D3E5}" srcOrd="0" destOrd="0" presId="urn:microsoft.com/office/officeart/2018/2/layout/IconCircleList"/>
    <dgm:cxn modelId="{B51E7553-73CD-4C19-960C-0A0459EBB997}" type="presParOf" srcId="{2FB240A0-DB94-40A5-8D8F-89A473F6D3E5}" destId="{35688CE2-BAC8-40BB-856D-F3CFB7B788D3}" srcOrd="0" destOrd="0" presId="urn:microsoft.com/office/officeart/2018/2/layout/IconCircleList"/>
    <dgm:cxn modelId="{7744B636-A698-4CBE-BDC8-577AF293BFAA}" type="presParOf" srcId="{2FB240A0-DB94-40A5-8D8F-89A473F6D3E5}" destId="{729A2CAE-1909-4035-BDF6-851362F30D12}" srcOrd="1" destOrd="0" presId="urn:microsoft.com/office/officeart/2018/2/layout/IconCircleList"/>
    <dgm:cxn modelId="{2F634AEB-CF16-4B18-BE57-DC39839C4911}" type="presParOf" srcId="{2FB240A0-DB94-40A5-8D8F-89A473F6D3E5}" destId="{03251A5B-868C-4E84-83F5-42EF09ACFF24}" srcOrd="2" destOrd="0" presId="urn:microsoft.com/office/officeart/2018/2/layout/IconCircleList"/>
    <dgm:cxn modelId="{270DBCA5-F334-48C3-8B89-2D2BDEEDEAB7}" type="presParOf" srcId="{2FB240A0-DB94-40A5-8D8F-89A473F6D3E5}" destId="{33A300B3-6B94-4FFC-BBD7-8FA175770C9A}" srcOrd="3" destOrd="0" presId="urn:microsoft.com/office/officeart/2018/2/layout/IconCircleList"/>
    <dgm:cxn modelId="{5DB5811F-910E-486E-92F4-8EA752886696}" type="presParOf" srcId="{872921A5-7588-4286-A737-F8073DF25F0C}" destId="{7EF93250-99BE-4884-BE16-564188F7C4BD}" srcOrd="1" destOrd="0" presId="urn:microsoft.com/office/officeart/2018/2/layout/IconCircleList"/>
    <dgm:cxn modelId="{105F110D-B5B6-45FE-9C1A-30170682235C}" type="presParOf" srcId="{872921A5-7588-4286-A737-F8073DF25F0C}" destId="{DE0265A3-BC70-456D-B5BB-8D852A63C5E9}" srcOrd="2" destOrd="0" presId="urn:microsoft.com/office/officeart/2018/2/layout/IconCircleList"/>
    <dgm:cxn modelId="{0C6C6527-A300-4033-873E-CE64C597F7EA}" type="presParOf" srcId="{DE0265A3-BC70-456D-B5BB-8D852A63C5E9}" destId="{3FB99CDB-75B7-4E81-9F32-3204F9536171}" srcOrd="0" destOrd="0" presId="urn:microsoft.com/office/officeart/2018/2/layout/IconCircleList"/>
    <dgm:cxn modelId="{2F5C87FE-87E8-4169-9AE8-91B0DE45C170}" type="presParOf" srcId="{DE0265A3-BC70-456D-B5BB-8D852A63C5E9}" destId="{F00CDCDF-A219-45E2-A228-6FFB3F2481AD}" srcOrd="1" destOrd="0" presId="urn:microsoft.com/office/officeart/2018/2/layout/IconCircleList"/>
    <dgm:cxn modelId="{9430E902-B353-4B45-A966-674B7706852B}" type="presParOf" srcId="{DE0265A3-BC70-456D-B5BB-8D852A63C5E9}" destId="{559092CA-E689-4F7B-B896-650FA48BB961}" srcOrd="2" destOrd="0" presId="urn:microsoft.com/office/officeart/2018/2/layout/IconCircleList"/>
    <dgm:cxn modelId="{D8F3518A-4F9E-4FBC-A2D3-C6749172E506}" type="presParOf" srcId="{DE0265A3-BC70-456D-B5BB-8D852A63C5E9}" destId="{A3A012CD-5A02-46A2-8819-EBABE9DF9253}" srcOrd="3" destOrd="0" presId="urn:microsoft.com/office/officeart/2018/2/layout/IconCircleList"/>
    <dgm:cxn modelId="{4718E01B-139C-4AF6-ACCD-0D42B3C2C42E}" type="presParOf" srcId="{872921A5-7588-4286-A737-F8073DF25F0C}" destId="{F36853AC-19CA-4904-A985-293EDCB9D301}" srcOrd="3" destOrd="0" presId="urn:microsoft.com/office/officeart/2018/2/layout/IconCircleList"/>
    <dgm:cxn modelId="{0D3017B1-94BC-4B63-AD81-9BB2CB10EF3D}" type="presParOf" srcId="{872921A5-7588-4286-A737-F8073DF25F0C}" destId="{08D376DE-F00A-474A-A0B0-89BA69E2E036}" srcOrd="4" destOrd="0" presId="urn:microsoft.com/office/officeart/2018/2/layout/IconCircleList"/>
    <dgm:cxn modelId="{8F1851AF-35FA-44B8-85C3-59B3368088BB}" type="presParOf" srcId="{08D376DE-F00A-474A-A0B0-89BA69E2E036}" destId="{01659CC8-DFF7-4BDA-ADB3-66944766D339}" srcOrd="0" destOrd="0" presId="urn:microsoft.com/office/officeart/2018/2/layout/IconCircleList"/>
    <dgm:cxn modelId="{451060E3-E0F6-46E7-AA3C-00DAF5564E89}" type="presParOf" srcId="{08D376DE-F00A-474A-A0B0-89BA69E2E036}" destId="{4AB6173A-A374-40BD-A6BA-1EC00C567B61}" srcOrd="1" destOrd="0" presId="urn:microsoft.com/office/officeart/2018/2/layout/IconCircleList"/>
    <dgm:cxn modelId="{A94C6B5C-142E-4A38-9181-857002EE8ECB}" type="presParOf" srcId="{08D376DE-F00A-474A-A0B0-89BA69E2E036}" destId="{B4C0BB59-1ECF-4801-95D3-1DF9818FA5C1}" srcOrd="2" destOrd="0" presId="urn:microsoft.com/office/officeart/2018/2/layout/IconCircleList"/>
    <dgm:cxn modelId="{3A7C0208-66C8-4591-AFFD-3B174D355B33}" type="presParOf" srcId="{08D376DE-F00A-474A-A0B0-89BA69E2E036}" destId="{A978015E-8E69-412A-B974-1CD652B05105}" srcOrd="3" destOrd="0" presId="urn:microsoft.com/office/officeart/2018/2/layout/IconCircleList"/>
    <dgm:cxn modelId="{0BD21286-B4AA-4567-825C-CF498ED2535C}" type="presParOf" srcId="{872921A5-7588-4286-A737-F8073DF25F0C}" destId="{AC41ACE5-9833-42CF-9067-CA183A2E7ED9}" srcOrd="5" destOrd="0" presId="urn:microsoft.com/office/officeart/2018/2/layout/IconCircleList"/>
    <dgm:cxn modelId="{2FC62767-BD88-4F7F-9B01-4D5DFAE61D97}" type="presParOf" srcId="{872921A5-7588-4286-A737-F8073DF25F0C}" destId="{8D0DC7E1-21BE-444C-8C0D-24646C9595C9}" srcOrd="6" destOrd="0" presId="urn:microsoft.com/office/officeart/2018/2/layout/IconCircleList"/>
    <dgm:cxn modelId="{1D0FAE48-958D-4D26-A100-C69AAE1A4674}" type="presParOf" srcId="{8D0DC7E1-21BE-444C-8C0D-24646C9595C9}" destId="{3CB351BD-0DB6-4E7E-8FB0-CCB8CDAE2D49}" srcOrd="0" destOrd="0" presId="urn:microsoft.com/office/officeart/2018/2/layout/IconCircleList"/>
    <dgm:cxn modelId="{D7DCC15C-5032-4EEC-833A-90BEED41451B}" type="presParOf" srcId="{8D0DC7E1-21BE-444C-8C0D-24646C9595C9}" destId="{90BAE3CD-C675-4F1E-BFC4-38BD19C5A33B}" srcOrd="1" destOrd="0" presId="urn:microsoft.com/office/officeart/2018/2/layout/IconCircleList"/>
    <dgm:cxn modelId="{8ECB8AFB-55E0-4670-92FF-7ACD55B76974}" type="presParOf" srcId="{8D0DC7E1-21BE-444C-8C0D-24646C9595C9}" destId="{864E4733-40A8-40FD-A1F9-D9533F4EAD9D}" srcOrd="2" destOrd="0" presId="urn:microsoft.com/office/officeart/2018/2/layout/IconCircleList"/>
    <dgm:cxn modelId="{787F7C4A-EEBB-456D-976E-32CFEAE3D931}" type="presParOf" srcId="{8D0DC7E1-21BE-444C-8C0D-24646C9595C9}" destId="{A66CABAE-716F-44C7-A743-73C89EC7AD7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EF766-F748-47F7-B64B-E3B6C117FDB7}" type="doc">
      <dgm:prSet loTypeId="urn:microsoft.com/office/officeart/2016/7/layout/HorizontalAction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6387B4-AFD5-4E29-99DF-BAFA3913BAD8}">
      <dgm:prSet/>
      <dgm:spPr/>
      <dgm:t>
        <a:bodyPr/>
        <a:lstStyle/>
        <a:p>
          <a:r>
            <a:rPr lang="en-US" dirty="0"/>
            <a:t>Major Shift</a:t>
          </a:r>
        </a:p>
      </dgm:t>
    </dgm:pt>
    <dgm:pt modelId="{7F0F8CB8-5FCD-47FA-A33E-0AD58AD5E30F}" type="parTrans" cxnId="{C846FDF9-B5A6-426B-8713-60494AEEFC0F}">
      <dgm:prSet/>
      <dgm:spPr/>
      <dgm:t>
        <a:bodyPr/>
        <a:lstStyle/>
        <a:p>
          <a:endParaRPr lang="en-US"/>
        </a:p>
      </dgm:t>
    </dgm:pt>
    <dgm:pt modelId="{F99DBDE9-AA93-499D-8F61-EAD597E671FB}" type="sibTrans" cxnId="{C846FDF9-B5A6-426B-8713-60494AEEFC0F}">
      <dgm:prSet/>
      <dgm:spPr/>
      <dgm:t>
        <a:bodyPr/>
        <a:lstStyle/>
        <a:p>
          <a:endParaRPr lang="en-US"/>
        </a:p>
      </dgm:t>
    </dgm:pt>
    <dgm:pt modelId="{A777A2B7-F47C-4932-A871-62D5E0CE75CA}">
      <dgm:prSet custT="1"/>
      <dgm:spPr/>
      <dgm:t>
        <a:bodyPr/>
        <a:lstStyle/>
        <a:p>
          <a:r>
            <a:rPr lang="en-US" sz="1600" dirty="0"/>
            <a:t>Transfer large ad proportion to Community from Cremation</a:t>
          </a:r>
        </a:p>
      </dgm:t>
    </dgm:pt>
    <dgm:pt modelId="{3ED7EA2D-9E6D-44D9-94AC-7177BCEF37BD}" type="parTrans" cxnId="{A6605D2E-DABC-4336-B090-7CE1FF3D5CA1}">
      <dgm:prSet/>
      <dgm:spPr/>
      <dgm:t>
        <a:bodyPr/>
        <a:lstStyle/>
        <a:p>
          <a:endParaRPr lang="en-US"/>
        </a:p>
      </dgm:t>
    </dgm:pt>
    <dgm:pt modelId="{82D1C84C-5BE3-476F-88CA-C06E795D512F}" type="sibTrans" cxnId="{A6605D2E-DABC-4336-B090-7CE1FF3D5CA1}">
      <dgm:prSet/>
      <dgm:spPr/>
      <dgm:t>
        <a:bodyPr/>
        <a:lstStyle/>
        <a:p>
          <a:endParaRPr lang="en-US"/>
        </a:p>
      </dgm:t>
    </dgm:pt>
    <dgm:pt modelId="{A6D00F97-09D1-4C04-A14E-FEB5DC49E0F7}">
      <dgm:prSet/>
      <dgm:spPr/>
      <dgm:t>
        <a:bodyPr/>
        <a:lstStyle/>
        <a:p>
          <a:r>
            <a:rPr lang="en-US" dirty="0"/>
            <a:t>Prioritize</a:t>
          </a:r>
        </a:p>
      </dgm:t>
    </dgm:pt>
    <dgm:pt modelId="{090D8699-60A2-43BF-976D-002229A20E65}" type="parTrans" cxnId="{4F32213C-FBAB-4C56-AA8F-FE83CDF25EDE}">
      <dgm:prSet/>
      <dgm:spPr/>
      <dgm:t>
        <a:bodyPr/>
        <a:lstStyle/>
        <a:p>
          <a:endParaRPr lang="en-US"/>
        </a:p>
      </dgm:t>
    </dgm:pt>
    <dgm:pt modelId="{BD7D3B6B-0165-4A8B-89A7-8E163DF08498}" type="sibTrans" cxnId="{4F32213C-FBAB-4C56-AA8F-FE83CDF25EDE}">
      <dgm:prSet/>
      <dgm:spPr/>
      <dgm:t>
        <a:bodyPr/>
        <a:lstStyle/>
        <a:p>
          <a:endParaRPr lang="en-US"/>
        </a:p>
      </dgm:t>
    </dgm:pt>
    <dgm:pt modelId="{1C99EEC3-0453-40C4-A1C8-47F7A8392FF2}">
      <dgm:prSet custT="1"/>
      <dgm:spPr/>
      <dgm:t>
        <a:bodyPr/>
        <a:lstStyle/>
        <a:p>
          <a:r>
            <a:rPr lang="en-US" sz="1600" dirty="0"/>
            <a:t>Prioritize </a:t>
          </a:r>
          <a:r>
            <a:rPr lang="en-US" sz="1600" dirty="0" err="1"/>
            <a:t>ProActive</a:t>
          </a:r>
          <a:r>
            <a:rPr lang="en-US" sz="1600" dirty="0"/>
            <a:t> Models, use only “Other” for selective services.</a:t>
          </a:r>
        </a:p>
      </dgm:t>
    </dgm:pt>
    <dgm:pt modelId="{CCD333B2-E3E0-4093-84EE-AAC301314A44}" type="parTrans" cxnId="{86B6A7B8-A158-402C-AFD5-23875642514A}">
      <dgm:prSet/>
      <dgm:spPr/>
      <dgm:t>
        <a:bodyPr/>
        <a:lstStyle/>
        <a:p>
          <a:endParaRPr lang="en-US"/>
        </a:p>
      </dgm:t>
    </dgm:pt>
    <dgm:pt modelId="{84CC485B-C420-4A46-8F59-634A49D1041B}" type="sibTrans" cxnId="{86B6A7B8-A158-402C-AFD5-23875642514A}">
      <dgm:prSet/>
      <dgm:spPr/>
      <dgm:t>
        <a:bodyPr/>
        <a:lstStyle/>
        <a:p>
          <a:endParaRPr lang="en-US"/>
        </a:p>
      </dgm:t>
    </dgm:pt>
    <dgm:pt modelId="{D005F298-43FA-405D-86AE-371276196B44}">
      <dgm:prSet/>
      <dgm:spPr/>
      <dgm:t>
        <a:bodyPr/>
        <a:lstStyle/>
        <a:p>
          <a:r>
            <a:rPr lang="en-US"/>
            <a:t>Increase</a:t>
          </a:r>
        </a:p>
      </dgm:t>
    </dgm:pt>
    <dgm:pt modelId="{6137C617-C48E-4C02-BB85-5EF718726E27}" type="parTrans" cxnId="{2ED1A527-4752-4CCF-989F-186A3D1A4D90}">
      <dgm:prSet/>
      <dgm:spPr/>
      <dgm:t>
        <a:bodyPr/>
        <a:lstStyle/>
        <a:p>
          <a:endParaRPr lang="en-US"/>
        </a:p>
      </dgm:t>
    </dgm:pt>
    <dgm:pt modelId="{6A5A4FD1-95D7-406B-929C-E632BAFD4D21}" type="sibTrans" cxnId="{2ED1A527-4752-4CCF-989F-186A3D1A4D90}">
      <dgm:prSet/>
      <dgm:spPr/>
      <dgm:t>
        <a:bodyPr/>
        <a:lstStyle/>
        <a:p>
          <a:endParaRPr lang="en-US"/>
        </a:p>
      </dgm:t>
    </dgm:pt>
    <dgm:pt modelId="{A32590F2-67BF-4A38-B498-5AA556706AE8}">
      <dgm:prSet custT="1"/>
      <dgm:spPr/>
      <dgm:t>
        <a:bodyPr/>
        <a:lstStyle/>
        <a:p>
          <a:r>
            <a:rPr lang="en-US" sz="1600" dirty="0"/>
            <a:t>Increase Discussing Death in Zip Code 1 and  for mixed model, efforts on “Other” Campaigns with zip in mind.</a:t>
          </a:r>
        </a:p>
      </dgm:t>
    </dgm:pt>
    <dgm:pt modelId="{3803E483-A1AB-4DED-8DC9-037832A35926}" type="parTrans" cxnId="{6A619A9D-2465-423D-915D-E59DC692F467}">
      <dgm:prSet/>
      <dgm:spPr/>
      <dgm:t>
        <a:bodyPr/>
        <a:lstStyle/>
        <a:p>
          <a:endParaRPr lang="en-US"/>
        </a:p>
      </dgm:t>
    </dgm:pt>
    <dgm:pt modelId="{307E54CA-3BC9-428D-A0B8-DDB9C519EAF6}" type="sibTrans" cxnId="{6A619A9D-2465-423D-915D-E59DC692F467}">
      <dgm:prSet/>
      <dgm:spPr/>
      <dgm:t>
        <a:bodyPr/>
        <a:lstStyle/>
        <a:p>
          <a:endParaRPr lang="en-US"/>
        </a:p>
      </dgm:t>
    </dgm:pt>
    <dgm:pt modelId="{95E75D49-790D-420B-A95A-700BFB51F71A}">
      <dgm:prSet/>
      <dgm:spPr/>
      <dgm:t>
        <a:bodyPr/>
        <a:lstStyle/>
        <a:p>
          <a:r>
            <a:rPr lang="en-US"/>
            <a:t>Push</a:t>
          </a:r>
        </a:p>
      </dgm:t>
    </dgm:pt>
    <dgm:pt modelId="{A512BB22-6B18-4B2E-835B-478802FA9A3A}" type="parTrans" cxnId="{1FA7D36F-0E50-45A9-B5D4-BF6B83416855}">
      <dgm:prSet/>
      <dgm:spPr/>
      <dgm:t>
        <a:bodyPr/>
        <a:lstStyle/>
        <a:p>
          <a:endParaRPr lang="en-US"/>
        </a:p>
      </dgm:t>
    </dgm:pt>
    <dgm:pt modelId="{6E86B3DB-C6C0-4CC3-A75D-2F39529F3966}" type="sibTrans" cxnId="{1FA7D36F-0E50-45A9-B5D4-BF6B83416855}">
      <dgm:prSet/>
      <dgm:spPr/>
      <dgm:t>
        <a:bodyPr/>
        <a:lstStyle/>
        <a:p>
          <a:endParaRPr lang="en-US"/>
        </a:p>
      </dgm:t>
    </dgm:pt>
    <dgm:pt modelId="{E7EE01E1-DC15-4A54-9B86-9C682BF10A9C}">
      <dgm:prSet custT="1"/>
      <dgm:spPr/>
      <dgm:t>
        <a:bodyPr/>
        <a:lstStyle/>
        <a:p>
          <a:r>
            <a:rPr lang="en-US" sz="1600" dirty="0"/>
            <a:t>Push Demand for Inflation and Perfect Preneed zips 5 and 8. Push both in </a:t>
          </a:r>
          <a:r>
            <a:rPr lang="en-US" sz="1600" dirty="0" err="1"/>
            <a:t>ProActive</a:t>
          </a:r>
          <a:r>
            <a:rPr lang="en-US" sz="1600" dirty="0"/>
            <a:t> Model.</a:t>
          </a:r>
        </a:p>
      </dgm:t>
    </dgm:pt>
    <dgm:pt modelId="{1F3C4934-BB33-41A0-8972-6074321D361C}" type="parTrans" cxnId="{01E1B0AA-7B80-464B-BE3B-84B019D42C86}">
      <dgm:prSet/>
      <dgm:spPr/>
      <dgm:t>
        <a:bodyPr/>
        <a:lstStyle/>
        <a:p>
          <a:endParaRPr lang="en-US"/>
        </a:p>
      </dgm:t>
    </dgm:pt>
    <dgm:pt modelId="{834B0250-1E87-44C8-90B2-D6687C12AC6F}" type="sibTrans" cxnId="{01E1B0AA-7B80-464B-BE3B-84B019D42C86}">
      <dgm:prSet/>
      <dgm:spPr/>
      <dgm:t>
        <a:bodyPr/>
        <a:lstStyle/>
        <a:p>
          <a:endParaRPr lang="en-US"/>
        </a:p>
      </dgm:t>
    </dgm:pt>
    <dgm:pt modelId="{E6A29811-CB30-4AE0-AB57-0786AA415F44}">
      <dgm:prSet/>
      <dgm:spPr/>
      <dgm:t>
        <a:bodyPr/>
        <a:lstStyle/>
        <a:p>
          <a:r>
            <a:rPr lang="en-US"/>
            <a:t>Prioritize</a:t>
          </a:r>
        </a:p>
      </dgm:t>
    </dgm:pt>
    <dgm:pt modelId="{1402366E-C382-4654-873A-D3B84C090D7C}" type="parTrans" cxnId="{BD36FF45-5A1A-4F11-A16C-968B78E14B8C}">
      <dgm:prSet/>
      <dgm:spPr/>
      <dgm:t>
        <a:bodyPr/>
        <a:lstStyle/>
        <a:p>
          <a:endParaRPr lang="en-US"/>
        </a:p>
      </dgm:t>
    </dgm:pt>
    <dgm:pt modelId="{F8406361-A342-4E9C-9597-7F300111000D}" type="sibTrans" cxnId="{BD36FF45-5A1A-4F11-A16C-968B78E14B8C}">
      <dgm:prSet/>
      <dgm:spPr/>
      <dgm:t>
        <a:bodyPr/>
        <a:lstStyle/>
        <a:p>
          <a:endParaRPr lang="en-US"/>
        </a:p>
      </dgm:t>
    </dgm:pt>
    <dgm:pt modelId="{43AB3B38-8B30-4038-82B4-8D9C094FA6EB}">
      <dgm:prSet custT="1"/>
      <dgm:spPr/>
      <dgm:t>
        <a:bodyPr/>
        <a:lstStyle/>
        <a:p>
          <a:r>
            <a:rPr lang="en-US" sz="1600" dirty="0"/>
            <a:t>Prioritize Zips 5 and 7 for Testimonial Free Guide.</a:t>
          </a:r>
        </a:p>
      </dgm:t>
    </dgm:pt>
    <dgm:pt modelId="{996017E3-6376-4F8B-B91C-E0FF10F046DA}" type="parTrans" cxnId="{9236E6F9-183E-4A9C-9E64-E1CCC65E82C0}">
      <dgm:prSet/>
      <dgm:spPr/>
      <dgm:t>
        <a:bodyPr/>
        <a:lstStyle/>
        <a:p>
          <a:endParaRPr lang="en-US"/>
        </a:p>
      </dgm:t>
    </dgm:pt>
    <dgm:pt modelId="{A828456D-26A5-4BE7-ABE1-1E89EB810E8C}" type="sibTrans" cxnId="{9236E6F9-183E-4A9C-9E64-E1CCC65E82C0}">
      <dgm:prSet/>
      <dgm:spPr/>
      <dgm:t>
        <a:bodyPr/>
        <a:lstStyle/>
        <a:p>
          <a:endParaRPr lang="en-US"/>
        </a:p>
      </dgm:t>
    </dgm:pt>
    <dgm:pt modelId="{2CDEFC0F-D3FA-4F5C-B49A-D27D551C03D2}">
      <dgm:prSet/>
      <dgm:spPr/>
      <dgm:t>
        <a:bodyPr/>
        <a:lstStyle/>
        <a:p>
          <a:r>
            <a:rPr lang="en-US" dirty="0"/>
            <a:t>Zip Specific</a:t>
          </a:r>
        </a:p>
      </dgm:t>
    </dgm:pt>
    <dgm:pt modelId="{9CE2B583-26A6-410F-8574-51BFC452D616}" type="parTrans" cxnId="{2541CFE0-BB6A-4CA6-A273-258197E91046}">
      <dgm:prSet/>
      <dgm:spPr/>
      <dgm:t>
        <a:bodyPr/>
        <a:lstStyle/>
        <a:p>
          <a:endParaRPr lang="en-US"/>
        </a:p>
      </dgm:t>
    </dgm:pt>
    <dgm:pt modelId="{D806BE32-EC97-4761-B80E-182024F2F900}" type="sibTrans" cxnId="{2541CFE0-BB6A-4CA6-A273-258197E91046}">
      <dgm:prSet/>
      <dgm:spPr/>
      <dgm:t>
        <a:bodyPr/>
        <a:lstStyle/>
        <a:p>
          <a:endParaRPr lang="en-US"/>
        </a:p>
      </dgm:t>
    </dgm:pt>
    <dgm:pt modelId="{3F28ACBB-322C-4567-BB3A-139F65FE87FF}">
      <dgm:prSet custT="1"/>
      <dgm:spPr/>
      <dgm:t>
        <a:bodyPr/>
        <a:lstStyle/>
        <a:p>
          <a:r>
            <a:rPr lang="en-US" sz="1600" dirty="0"/>
            <a:t>Target Green Burial in Zips 2 and 8, and be more zip specific with “Other” campaigns.</a:t>
          </a:r>
        </a:p>
      </dgm:t>
    </dgm:pt>
    <dgm:pt modelId="{A2F6C2FD-9D6A-491C-AEDB-02907075A209}" type="parTrans" cxnId="{DE9A6923-ED49-4436-B8EF-190C4C4155E6}">
      <dgm:prSet/>
      <dgm:spPr/>
      <dgm:t>
        <a:bodyPr/>
        <a:lstStyle/>
        <a:p>
          <a:endParaRPr lang="en-US"/>
        </a:p>
      </dgm:t>
    </dgm:pt>
    <dgm:pt modelId="{3453C3A8-16AA-4310-9FC0-975C336F656D}" type="sibTrans" cxnId="{DE9A6923-ED49-4436-B8EF-190C4C4155E6}">
      <dgm:prSet/>
      <dgm:spPr/>
      <dgm:t>
        <a:bodyPr/>
        <a:lstStyle/>
        <a:p>
          <a:endParaRPr lang="en-US"/>
        </a:p>
      </dgm:t>
    </dgm:pt>
    <dgm:pt modelId="{F63FF703-349A-42AA-88E0-210A3D31724F}" type="pres">
      <dgm:prSet presAssocID="{177EF766-F748-47F7-B64B-E3B6C117FDB7}" presName="Name0" presStyleCnt="0">
        <dgm:presLayoutVars>
          <dgm:dir/>
          <dgm:animLvl val="lvl"/>
          <dgm:resizeHandles val="exact"/>
        </dgm:presLayoutVars>
      </dgm:prSet>
      <dgm:spPr/>
    </dgm:pt>
    <dgm:pt modelId="{95452FA9-E85D-4D11-9223-3448FDC8C1EB}" type="pres">
      <dgm:prSet presAssocID="{0D6387B4-AFD5-4E29-99DF-BAFA3913BAD8}" presName="composite" presStyleCnt="0"/>
      <dgm:spPr/>
    </dgm:pt>
    <dgm:pt modelId="{167F0852-5429-4B8E-BA92-21D1A38F6ED4}" type="pres">
      <dgm:prSet presAssocID="{0D6387B4-AFD5-4E29-99DF-BAFA3913BAD8}" presName="parTx" presStyleLbl="alignNode1" presStyleIdx="0" presStyleCnt="6">
        <dgm:presLayoutVars>
          <dgm:chMax val="0"/>
          <dgm:chPref val="0"/>
        </dgm:presLayoutVars>
      </dgm:prSet>
      <dgm:spPr/>
    </dgm:pt>
    <dgm:pt modelId="{F7E7DAEA-F7A7-4367-AE1D-DCBD4D7883BE}" type="pres">
      <dgm:prSet presAssocID="{0D6387B4-AFD5-4E29-99DF-BAFA3913BAD8}" presName="desTx" presStyleLbl="alignAccFollowNode1" presStyleIdx="0" presStyleCnt="6">
        <dgm:presLayoutVars/>
      </dgm:prSet>
      <dgm:spPr/>
    </dgm:pt>
    <dgm:pt modelId="{378B3D17-0062-45FA-BB84-EC8D82279AA7}" type="pres">
      <dgm:prSet presAssocID="{F99DBDE9-AA93-499D-8F61-EAD597E671FB}" presName="space" presStyleCnt="0"/>
      <dgm:spPr/>
    </dgm:pt>
    <dgm:pt modelId="{DF2F6C11-20C3-457D-808F-97D7D5F1ECF0}" type="pres">
      <dgm:prSet presAssocID="{A6D00F97-09D1-4C04-A14E-FEB5DC49E0F7}" presName="composite" presStyleCnt="0"/>
      <dgm:spPr/>
    </dgm:pt>
    <dgm:pt modelId="{9C93FCDF-C19F-46EB-B289-EE093A00CD2C}" type="pres">
      <dgm:prSet presAssocID="{A6D00F97-09D1-4C04-A14E-FEB5DC49E0F7}" presName="parTx" presStyleLbl="alignNode1" presStyleIdx="1" presStyleCnt="6">
        <dgm:presLayoutVars>
          <dgm:chMax val="0"/>
          <dgm:chPref val="0"/>
        </dgm:presLayoutVars>
      </dgm:prSet>
      <dgm:spPr/>
    </dgm:pt>
    <dgm:pt modelId="{DFE765BB-9B6C-492B-BA2C-8497A9DF6806}" type="pres">
      <dgm:prSet presAssocID="{A6D00F97-09D1-4C04-A14E-FEB5DC49E0F7}" presName="desTx" presStyleLbl="alignAccFollowNode1" presStyleIdx="1" presStyleCnt="6">
        <dgm:presLayoutVars/>
      </dgm:prSet>
      <dgm:spPr/>
    </dgm:pt>
    <dgm:pt modelId="{E2564BB7-BB98-4030-9969-3BF2A2B62338}" type="pres">
      <dgm:prSet presAssocID="{BD7D3B6B-0165-4A8B-89A7-8E163DF08498}" presName="space" presStyleCnt="0"/>
      <dgm:spPr/>
    </dgm:pt>
    <dgm:pt modelId="{4DC50A3C-309B-4D5B-8637-5B92A54173D6}" type="pres">
      <dgm:prSet presAssocID="{D005F298-43FA-405D-86AE-371276196B44}" presName="composite" presStyleCnt="0"/>
      <dgm:spPr/>
    </dgm:pt>
    <dgm:pt modelId="{7F95234B-8035-4D0E-A5ED-3368DC75337E}" type="pres">
      <dgm:prSet presAssocID="{D005F298-43FA-405D-86AE-371276196B44}" presName="parTx" presStyleLbl="alignNode1" presStyleIdx="2" presStyleCnt="6">
        <dgm:presLayoutVars>
          <dgm:chMax val="0"/>
          <dgm:chPref val="0"/>
        </dgm:presLayoutVars>
      </dgm:prSet>
      <dgm:spPr/>
    </dgm:pt>
    <dgm:pt modelId="{A27DF068-EB97-4D59-9542-DDDB0DD1A6F8}" type="pres">
      <dgm:prSet presAssocID="{D005F298-43FA-405D-86AE-371276196B44}" presName="desTx" presStyleLbl="alignAccFollowNode1" presStyleIdx="2" presStyleCnt="6">
        <dgm:presLayoutVars/>
      </dgm:prSet>
      <dgm:spPr/>
    </dgm:pt>
    <dgm:pt modelId="{A9C1CDE8-1C38-4E23-876C-D63959EE7ABB}" type="pres">
      <dgm:prSet presAssocID="{6A5A4FD1-95D7-406B-929C-E632BAFD4D21}" presName="space" presStyleCnt="0"/>
      <dgm:spPr/>
    </dgm:pt>
    <dgm:pt modelId="{6AED7E74-3698-4CDC-8269-C8640E914668}" type="pres">
      <dgm:prSet presAssocID="{95E75D49-790D-420B-A95A-700BFB51F71A}" presName="composite" presStyleCnt="0"/>
      <dgm:spPr/>
    </dgm:pt>
    <dgm:pt modelId="{7B1F65AA-6B5B-4506-BF86-A66562AB58C9}" type="pres">
      <dgm:prSet presAssocID="{95E75D49-790D-420B-A95A-700BFB51F71A}" presName="parTx" presStyleLbl="alignNode1" presStyleIdx="3" presStyleCnt="6">
        <dgm:presLayoutVars>
          <dgm:chMax val="0"/>
          <dgm:chPref val="0"/>
        </dgm:presLayoutVars>
      </dgm:prSet>
      <dgm:spPr/>
    </dgm:pt>
    <dgm:pt modelId="{CA8D2ED6-340F-4CB3-A1A4-7A7ED78D7C17}" type="pres">
      <dgm:prSet presAssocID="{95E75D49-790D-420B-A95A-700BFB51F71A}" presName="desTx" presStyleLbl="alignAccFollowNode1" presStyleIdx="3" presStyleCnt="6">
        <dgm:presLayoutVars/>
      </dgm:prSet>
      <dgm:spPr/>
    </dgm:pt>
    <dgm:pt modelId="{A84133F2-58FB-4946-989B-EA22A7B3B108}" type="pres">
      <dgm:prSet presAssocID="{6E86B3DB-C6C0-4CC3-A75D-2F39529F3966}" presName="space" presStyleCnt="0"/>
      <dgm:spPr/>
    </dgm:pt>
    <dgm:pt modelId="{18D1C477-D4A0-421E-87E6-0A98BB4E77A2}" type="pres">
      <dgm:prSet presAssocID="{E6A29811-CB30-4AE0-AB57-0786AA415F44}" presName="composite" presStyleCnt="0"/>
      <dgm:spPr/>
    </dgm:pt>
    <dgm:pt modelId="{A1920C06-7EBF-49B0-A24E-CD7D05FB7642}" type="pres">
      <dgm:prSet presAssocID="{E6A29811-CB30-4AE0-AB57-0786AA415F44}" presName="parTx" presStyleLbl="alignNode1" presStyleIdx="4" presStyleCnt="6">
        <dgm:presLayoutVars>
          <dgm:chMax val="0"/>
          <dgm:chPref val="0"/>
        </dgm:presLayoutVars>
      </dgm:prSet>
      <dgm:spPr/>
    </dgm:pt>
    <dgm:pt modelId="{25FB1804-A914-46B5-8894-034C5C402971}" type="pres">
      <dgm:prSet presAssocID="{E6A29811-CB30-4AE0-AB57-0786AA415F44}" presName="desTx" presStyleLbl="alignAccFollowNode1" presStyleIdx="4" presStyleCnt="6">
        <dgm:presLayoutVars/>
      </dgm:prSet>
      <dgm:spPr/>
    </dgm:pt>
    <dgm:pt modelId="{05F2A802-753D-4E0C-9C07-42CC64AD0C7A}" type="pres">
      <dgm:prSet presAssocID="{F8406361-A342-4E9C-9597-7F300111000D}" presName="space" presStyleCnt="0"/>
      <dgm:spPr/>
    </dgm:pt>
    <dgm:pt modelId="{5F85A54A-2BAD-471C-9B88-E0FA7495267E}" type="pres">
      <dgm:prSet presAssocID="{2CDEFC0F-D3FA-4F5C-B49A-D27D551C03D2}" presName="composite" presStyleCnt="0"/>
      <dgm:spPr/>
    </dgm:pt>
    <dgm:pt modelId="{8E03D73A-21C0-432E-B8EF-93168AEF6667}" type="pres">
      <dgm:prSet presAssocID="{2CDEFC0F-D3FA-4F5C-B49A-D27D551C03D2}" presName="parTx" presStyleLbl="alignNode1" presStyleIdx="5" presStyleCnt="6">
        <dgm:presLayoutVars>
          <dgm:chMax val="0"/>
          <dgm:chPref val="0"/>
        </dgm:presLayoutVars>
      </dgm:prSet>
      <dgm:spPr/>
    </dgm:pt>
    <dgm:pt modelId="{E6BDA01D-3968-46EE-8F32-18F14B010C75}" type="pres">
      <dgm:prSet presAssocID="{2CDEFC0F-D3FA-4F5C-B49A-D27D551C03D2}" presName="desTx" presStyleLbl="alignAccFollowNode1" presStyleIdx="5" presStyleCnt="6">
        <dgm:presLayoutVars/>
      </dgm:prSet>
      <dgm:spPr/>
    </dgm:pt>
  </dgm:ptLst>
  <dgm:cxnLst>
    <dgm:cxn modelId="{DE9A6923-ED49-4436-B8EF-190C4C4155E6}" srcId="{2CDEFC0F-D3FA-4F5C-B49A-D27D551C03D2}" destId="{3F28ACBB-322C-4567-BB3A-139F65FE87FF}" srcOrd="0" destOrd="0" parTransId="{A2F6C2FD-9D6A-491C-AEDB-02907075A209}" sibTransId="{3453C3A8-16AA-4310-9FC0-975C336F656D}"/>
    <dgm:cxn modelId="{A6567925-D330-4420-ACEC-0A8B43B407DD}" type="presOf" srcId="{E6A29811-CB30-4AE0-AB57-0786AA415F44}" destId="{A1920C06-7EBF-49B0-A24E-CD7D05FB7642}" srcOrd="0" destOrd="0" presId="urn:microsoft.com/office/officeart/2016/7/layout/HorizontalActionList"/>
    <dgm:cxn modelId="{2ED1A527-4752-4CCF-989F-186A3D1A4D90}" srcId="{177EF766-F748-47F7-B64B-E3B6C117FDB7}" destId="{D005F298-43FA-405D-86AE-371276196B44}" srcOrd="2" destOrd="0" parTransId="{6137C617-C48E-4C02-BB85-5EF718726E27}" sibTransId="{6A5A4FD1-95D7-406B-929C-E632BAFD4D21}"/>
    <dgm:cxn modelId="{A6605D2E-DABC-4336-B090-7CE1FF3D5CA1}" srcId="{0D6387B4-AFD5-4E29-99DF-BAFA3913BAD8}" destId="{A777A2B7-F47C-4932-A871-62D5E0CE75CA}" srcOrd="0" destOrd="0" parTransId="{3ED7EA2D-9E6D-44D9-94AC-7177BCEF37BD}" sibTransId="{82D1C84C-5BE3-476F-88CA-C06E795D512F}"/>
    <dgm:cxn modelId="{4F32213C-FBAB-4C56-AA8F-FE83CDF25EDE}" srcId="{177EF766-F748-47F7-B64B-E3B6C117FDB7}" destId="{A6D00F97-09D1-4C04-A14E-FEB5DC49E0F7}" srcOrd="1" destOrd="0" parTransId="{090D8699-60A2-43BF-976D-002229A20E65}" sibTransId="{BD7D3B6B-0165-4A8B-89A7-8E163DF08498}"/>
    <dgm:cxn modelId="{BD36FF45-5A1A-4F11-A16C-968B78E14B8C}" srcId="{177EF766-F748-47F7-B64B-E3B6C117FDB7}" destId="{E6A29811-CB30-4AE0-AB57-0786AA415F44}" srcOrd="4" destOrd="0" parTransId="{1402366E-C382-4654-873A-D3B84C090D7C}" sibTransId="{F8406361-A342-4E9C-9597-7F300111000D}"/>
    <dgm:cxn modelId="{DB380749-864B-4886-A8BB-585152E1EB0A}" type="presOf" srcId="{43AB3B38-8B30-4038-82B4-8D9C094FA6EB}" destId="{25FB1804-A914-46B5-8894-034C5C402971}" srcOrd="0" destOrd="0" presId="urn:microsoft.com/office/officeart/2016/7/layout/HorizontalActionList"/>
    <dgm:cxn modelId="{7B2EB549-6539-4E5F-90D1-EF25EE033B11}" type="presOf" srcId="{1C99EEC3-0453-40C4-A1C8-47F7A8392FF2}" destId="{DFE765BB-9B6C-492B-BA2C-8497A9DF6806}" srcOrd="0" destOrd="0" presId="urn:microsoft.com/office/officeart/2016/7/layout/HorizontalActionList"/>
    <dgm:cxn modelId="{1FA7D36F-0E50-45A9-B5D4-BF6B83416855}" srcId="{177EF766-F748-47F7-B64B-E3B6C117FDB7}" destId="{95E75D49-790D-420B-A95A-700BFB51F71A}" srcOrd="3" destOrd="0" parTransId="{A512BB22-6B18-4B2E-835B-478802FA9A3A}" sibTransId="{6E86B3DB-C6C0-4CC3-A75D-2F39529F3966}"/>
    <dgm:cxn modelId="{CE594377-F24E-449B-AD92-55340348A461}" type="presOf" srcId="{177EF766-F748-47F7-B64B-E3B6C117FDB7}" destId="{F63FF703-349A-42AA-88E0-210A3D31724F}" srcOrd="0" destOrd="0" presId="urn:microsoft.com/office/officeart/2016/7/layout/HorizontalActionList"/>
    <dgm:cxn modelId="{C09B927A-303A-47BA-9B87-A73442D96C5C}" type="presOf" srcId="{A32590F2-67BF-4A38-B498-5AA556706AE8}" destId="{A27DF068-EB97-4D59-9542-DDDB0DD1A6F8}" srcOrd="0" destOrd="0" presId="urn:microsoft.com/office/officeart/2016/7/layout/HorizontalActionList"/>
    <dgm:cxn modelId="{CD04407B-D745-42DE-8ED0-5343ADF2ADDC}" type="presOf" srcId="{D005F298-43FA-405D-86AE-371276196B44}" destId="{7F95234B-8035-4D0E-A5ED-3368DC75337E}" srcOrd="0" destOrd="0" presId="urn:microsoft.com/office/officeart/2016/7/layout/HorizontalActionList"/>
    <dgm:cxn modelId="{6A619A9D-2465-423D-915D-E59DC692F467}" srcId="{D005F298-43FA-405D-86AE-371276196B44}" destId="{A32590F2-67BF-4A38-B498-5AA556706AE8}" srcOrd="0" destOrd="0" parTransId="{3803E483-A1AB-4DED-8DC9-037832A35926}" sibTransId="{307E54CA-3BC9-428D-A0B8-DDB9C519EAF6}"/>
    <dgm:cxn modelId="{01E1B0AA-7B80-464B-BE3B-84B019D42C86}" srcId="{95E75D49-790D-420B-A95A-700BFB51F71A}" destId="{E7EE01E1-DC15-4A54-9B86-9C682BF10A9C}" srcOrd="0" destOrd="0" parTransId="{1F3C4934-BB33-41A0-8972-6074321D361C}" sibTransId="{834B0250-1E87-44C8-90B2-D6687C12AC6F}"/>
    <dgm:cxn modelId="{0EEEBCB7-CC8D-4EEE-AD14-F0EF0BE3D2F2}" type="presOf" srcId="{3F28ACBB-322C-4567-BB3A-139F65FE87FF}" destId="{E6BDA01D-3968-46EE-8F32-18F14B010C75}" srcOrd="0" destOrd="0" presId="urn:microsoft.com/office/officeart/2016/7/layout/HorizontalActionList"/>
    <dgm:cxn modelId="{86B6A7B8-A158-402C-AFD5-23875642514A}" srcId="{A6D00F97-09D1-4C04-A14E-FEB5DC49E0F7}" destId="{1C99EEC3-0453-40C4-A1C8-47F7A8392FF2}" srcOrd="0" destOrd="0" parTransId="{CCD333B2-E3E0-4093-84EE-AAC301314A44}" sibTransId="{84CC485B-C420-4A46-8F59-634A49D1041B}"/>
    <dgm:cxn modelId="{0DE5BFBD-B665-4ED3-891A-9545AF68973D}" type="presOf" srcId="{0D6387B4-AFD5-4E29-99DF-BAFA3913BAD8}" destId="{167F0852-5429-4B8E-BA92-21D1A38F6ED4}" srcOrd="0" destOrd="0" presId="urn:microsoft.com/office/officeart/2016/7/layout/HorizontalActionList"/>
    <dgm:cxn modelId="{0153A0C1-8F37-4C44-9542-4060FE675B3B}" type="presOf" srcId="{A777A2B7-F47C-4932-A871-62D5E0CE75CA}" destId="{F7E7DAEA-F7A7-4367-AE1D-DCBD4D7883BE}" srcOrd="0" destOrd="0" presId="urn:microsoft.com/office/officeart/2016/7/layout/HorizontalActionList"/>
    <dgm:cxn modelId="{2541CFE0-BB6A-4CA6-A273-258197E91046}" srcId="{177EF766-F748-47F7-B64B-E3B6C117FDB7}" destId="{2CDEFC0F-D3FA-4F5C-B49A-D27D551C03D2}" srcOrd="5" destOrd="0" parTransId="{9CE2B583-26A6-410F-8574-51BFC452D616}" sibTransId="{D806BE32-EC97-4761-B80E-182024F2F900}"/>
    <dgm:cxn modelId="{D0703CEE-4B01-4137-AED2-99E9DC53B692}" type="presOf" srcId="{95E75D49-790D-420B-A95A-700BFB51F71A}" destId="{7B1F65AA-6B5B-4506-BF86-A66562AB58C9}" srcOrd="0" destOrd="0" presId="urn:microsoft.com/office/officeart/2016/7/layout/HorizontalActionList"/>
    <dgm:cxn modelId="{27895AF0-D802-4A37-9E18-3499CB8F65DC}" type="presOf" srcId="{2CDEFC0F-D3FA-4F5C-B49A-D27D551C03D2}" destId="{8E03D73A-21C0-432E-B8EF-93168AEF6667}" srcOrd="0" destOrd="0" presId="urn:microsoft.com/office/officeart/2016/7/layout/HorizontalActionList"/>
    <dgm:cxn modelId="{EAB82FF4-521C-4244-9D33-4C01D15A4B22}" type="presOf" srcId="{E7EE01E1-DC15-4A54-9B86-9C682BF10A9C}" destId="{CA8D2ED6-340F-4CB3-A1A4-7A7ED78D7C17}" srcOrd="0" destOrd="0" presId="urn:microsoft.com/office/officeart/2016/7/layout/HorizontalActionList"/>
    <dgm:cxn modelId="{9236E6F9-183E-4A9C-9E64-E1CCC65E82C0}" srcId="{E6A29811-CB30-4AE0-AB57-0786AA415F44}" destId="{43AB3B38-8B30-4038-82B4-8D9C094FA6EB}" srcOrd="0" destOrd="0" parTransId="{996017E3-6376-4F8B-B91C-E0FF10F046DA}" sibTransId="{A828456D-26A5-4BE7-ABE1-1E89EB810E8C}"/>
    <dgm:cxn modelId="{C846FDF9-B5A6-426B-8713-60494AEEFC0F}" srcId="{177EF766-F748-47F7-B64B-E3B6C117FDB7}" destId="{0D6387B4-AFD5-4E29-99DF-BAFA3913BAD8}" srcOrd="0" destOrd="0" parTransId="{7F0F8CB8-5FCD-47FA-A33E-0AD58AD5E30F}" sibTransId="{F99DBDE9-AA93-499D-8F61-EAD597E671FB}"/>
    <dgm:cxn modelId="{2BD04DFE-8CA6-45D0-AA9D-F7224995CD39}" type="presOf" srcId="{A6D00F97-09D1-4C04-A14E-FEB5DC49E0F7}" destId="{9C93FCDF-C19F-46EB-B289-EE093A00CD2C}" srcOrd="0" destOrd="0" presId="urn:microsoft.com/office/officeart/2016/7/layout/HorizontalActionList"/>
    <dgm:cxn modelId="{4A715042-69E1-4887-87BE-E248482439C9}" type="presParOf" srcId="{F63FF703-349A-42AA-88E0-210A3D31724F}" destId="{95452FA9-E85D-4D11-9223-3448FDC8C1EB}" srcOrd="0" destOrd="0" presId="urn:microsoft.com/office/officeart/2016/7/layout/HorizontalActionList"/>
    <dgm:cxn modelId="{008988D9-94AE-4CB4-94FE-01BFDF7AC3BA}" type="presParOf" srcId="{95452FA9-E85D-4D11-9223-3448FDC8C1EB}" destId="{167F0852-5429-4B8E-BA92-21D1A38F6ED4}" srcOrd="0" destOrd="0" presId="urn:microsoft.com/office/officeart/2016/7/layout/HorizontalActionList"/>
    <dgm:cxn modelId="{7B56C007-2EAC-4667-8149-543A186E1EAC}" type="presParOf" srcId="{95452FA9-E85D-4D11-9223-3448FDC8C1EB}" destId="{F7E7DAEA-F7A7-4367-AE1D-DCBD4D7883BE}" srcOrd="1" destOrd="0" presId="urn:microsoft.com/office/officeart/2016/7/layout/HorizontalActionList"/>
    <dgm:cxn modelId="{47185150-9718-4EA9-9491-82726384835B}" type="presParOf" srcId="{F63FF703-349A-42AA-88E0-210A3D31724F}" destId="{378B3D17-0062-45FA-BB84-EC8D82279AA7}" srcOrd="1" destOrd="0" presId="urn:microsoft.com/office/officeart/2016/7/layout/HorizontalActionList"/>
    <dgm:cxn modelId="{E0B2A4EE-D10F-445A-8D6D-94B6D4B93B92}" type="presParOf" srcId="{F63FF703-349A-42AA-88E0-210A3D31724F}" destId="{DF2F6C11-20C3-457D-808F-97D7D5F1ECF0}" srcOrd="2" destOrd="0" presId="urn:microsoft.com/office/officeart/2016/7/layout/HorizontalActionList"/>
    <dgm:cxn modelId="{EC69F4C1-D027-43A2-99E0-9FE53B9D6EB2}" type="presParOf" srcId="{DF2F6C11-20C3-457D-808F-97D7D5F1ECF0}" destId="{9C93FCDF-C19F-46EB-B289-EE093A00CD2C}" srcOrd="0" destOrd="0" presId="urn:microsoft.com/office/officeart/2016/7/layout/HorizontalActionList"/>
    <dgm:cxn modelId="{9FB0801A-BB2B-4C98-B76E-B242033FC336}" type="presParOf" srcId="{DF2F6C11-20C3-457D-808F-97D7D5F1ECF0}" destId="{DFE765BB-9B6C-492B-BA2C-8497A9DF6806}" srcOrd="1" destOrd="0" presId="urn:microsoft.com/office/officeart/2016/7/layout/HorizontalActionList"/>
    <dgm:cxn modelId="{957122F1-6906-477C-9173-59FAE0542F95}" type="presParOf" srcId="{F63FF703-349A-42AA-88E0-210A3D31724F}" destId="{E2564BB7-BB98-4030-9969-3BF2A2B62338}" srcOrd="3" destOrd="0" presId="urn:microsoft.com/office/officeart/2016/7/layout/HorizontalActionList"/>
    <dgm:cxn modelId="{CBF09B2E-E6B0-40CD-9F78-7771F3DFE9E4}" type="presParOf" srcId="{F63FF703-349A-42AA-88E0-210A3D31724F}" destId="{4DC50A3C-309B-4D5B-8637-5B92A54173D6}" srcOrd="4" destOrd="0" presId="urn:microsoft.com/office/officeart/2016/7/layout/HorizontalActionList"/>
    <dgm:cxn modelId="{46E380DA-54C3-4EB8-BD40-3E557E0778A6}" type="presParOf" srcId="{4DC50A3C-309B-4D5B-8637-5B92A54173D6}" destId="{7F95234B-8035-4D0E-A5ED-3368DC75337E}" srcOrd="0" destOrd="0" presId="urn:microsoft.com/office/officeart/2016/7/layout/HorizontalActionList"/>
    <dgm:cxn modelId="{2E927A5B-9C27-4238-B07C-BD745FF4D407}" type="presParOf" srcId="{4DC50A3C-309B-4D5B-8637-5B92A54173D6}" destId="{A27DF068-EB97-4D59-9542-DDDB0DD1A6F8}" srcOrd="1" destOrd="0" presId="urn:microsoft.com/office/officeart/2016/7/layout/HorizontalActionList"/>
    <dgm:cxn modelId="{9147BC2A-CA77-40F0-9CC1-4E8E52F440AF}" type="presParOf" srcId="{F63FF703-349A-42AA-88E0-210A3D31724F}" destId="{A9C1CDE8-1C38-4E23-876C-D63959EE7ABB}" srcOrd="5" destOrd="0" presId="urn:microsoft.com/office/officeart/2016/7/layout/HorizontalActionList"/>
    <dgm:cxn modelId="{F1A4AA20-93A8-4760-8B2E-887FCB8851C5}" type="presParOf" srcId="{F63FF703-349A-42AA-88E0-210A3D31724F}" destId="{6AED7E74-3698-4CDC-8269-C8640E914668}" srcOrd="6" destOrd="0" presId="urn:microsoft.com/office/officeart/2016/7/layout/HorizontalActionList"/>
    <dgm:cxn modelId="{6E937E4A-92DD-44CC-AB1D-523B52834260}" type="presParOf" srcId="{6AED7E74-3698-4CDC-8269-C8640E914668}" destId="{7B1F65AA-6B5B-4506-BF86-A66562AB58C9}" srcOrd="0" destOrd="0" presId="urn:microsoft.com/office/officeart/2016/7/layout/HorizontalActionList"/>
    <dgm:cxn modelId="{824C9DCD-A604-4D62-A75B-C78CE4BCF360}" type="presParOf" srcId="{6AED7E74-3698-4CDC-8269-C8640E914668}" destId="{CA8D2ED6-340F-4CB3-A1A4-7A7ED78D7C17}" srcOrd="1" destOrd="0" presId="urn:microsoft.com/office/officeart/2016/7/layout/HorizontalActionList"/>
    <dgm:cxn modelId="{DB3FC064-798F-4348-A9C9-BB30C0517E41}" type="presParOf" srcId="{F63FF703-349A-42AA-88E0-210A3D31724F}" destId="{A84133F2-58FB-4946-989B-EA22A7B3B108}" srcOrd="7" destOrd="0" presId="urn:microsoft.com/office/officeart/2016/7/layout/HorizontalActionList"/>
    <dgm:cxn modelId="{AD6F13DF-73B5-4424-9B3D-520010A3488D}" type="presParOf" srcId="{F63FF703-349A-42AA-88E0-210A3D31724F}" destId="{18D1C477-D4A0-421E-87E6-0A98BB4E77A2}" srcOrd="8" destOrd="0" presId="urn:microsoft.com/office/officeart/2016/7/layout/HorizontalActionList"/>
    <dgm:cxn modelId="{9AEA94D2-F7AB-4524-8283-E90C18DC33DD}" type="presParOf" srcId="{18D1C477-D4A0-421E-87E6-0A98BB4E77A2}" destId="{A1920C06-7EBF-49B0-A24E-CD7D05FB7642}" srcOrd="0" destOrd="0" presId="urn:microsoft.com/office/officeart/2016/7/layout/HorizontalActionList"/>
    <dgm:cxn modelId="{C32F3BE3-2AF4-4B71-85A7-1247E2507032}" type="presParOf" srcId="{18D1C477-D4A0-421E-87E6-0A98BB4E77A2}" destId="{25FB1804-A914-46B5-8894-034C5C402971}" srcOrd="1" destOrd="0" presId="urn:microsoft.com/office/officeart/2016/7/layout/HorizontalActionList"/>
    <dgm:cxn modelId="{B4846116-E2FB-494D-9850-FCC22F77532B}" type="presParOf" srcId="{F63FF703-349A-42AA-88E0-210A3D31724F}" destId="{05F2A802-753D-4E0C-9C07-42CC64AD0C7A}" srcOrd="9" destOrd="0" presId="urn:microsoft.com/office/officeart/2016/7/layout/HorizontalActionList"/>
    <dgm:cxn modelId="{8014EB6D-B2AD-48DD-A457-1CC5CBC602EE}" type="presParOf" srcId="{F63FF703-349A-42AA-88E0-210A3D31724F}" destId="{5F85A54A-2BAD-471C-9B88-E0FA7495267E}" srcOrd="10" destOrd="0" presId="urn:microsoft.com/office/officeart/2016/7/layout/HorizontalActionList"/>
    <dgm:cxn modelId="{AC191106-FFCA-44D7-86A0-8B83309B52AC}" type="presParOf" srcId="{5F85A54A-2BAD-471C-9B88-E0FA7495267E}" destId="{8E03D73A-21C0-432E-B8EF-93168AEF6667}" srcOrd="0" destOrd="0" presId="urn:microsoft.com/office/officeart/2016/7/layout/HorizontalActionList"/>
    <dgm:cxn modelId="{16252268-19F4-4880-AD19-5BF92D4B4B97}" type="presParOf" srcId="{5F85A54A-2BAD-471C-9B88-E0FA7495267E}" destId="{E6BDA01D-3968-46EE-8F32-18F14B010C7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73CE0-2182-445E-9932-A83157A2D132}">
      <dsp:nvSpPr>
        <dsp:cNvPr id="0" name=""/>
        <dsp:cNvSpPr/>
      </dsp:nvSpPr>
      <dsp:spPr>
        <a:xfrm>
          <a:off x="542309" y="0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1D0E5-E6D3-4A6C-8C14-90B8EEA1D1F2}">
      <dsp:nvSpPr>
        <dsp:cNvPr id="0" name=""/>
        <dsp:cNvSpPr/>
      </dsp:nvSpPr>
      <dsp:spPr>
        <a:xfrm>
          <a:off x="849487" y="105492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9B6D7-F800-4C6C-8AA7-3F78D058736E}">
      <dsp:nvSpPr>
        <dsp:cNvPr id="0" name=""/>
        <dsp:cNvSpPr/>
      </dsp:nvSpPr>
      <dsp:spPr>
        <a:xfrm>
          <a:off x="63393" y="1591957"/>
          <a:ext cx="2418750" cy="167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Given data on Sales, Cost, Partnership Type, Zip Code, and Marketing Messages</a:t>
          </a:r>
        </a:p>
      </dsp:txBody>
      <dsp:txXfrm>
        <a:off x="63393" y="1591957"/>
        <a:ext cx="2418750" cy="1670371"/>
      </dsp:txXfrm>
    </dsp:sp>
    <dsp:sp modelId="{576F66FE-BE06-491B-9956-6D791582CC57}">
      <dsp:nvSpPr>
        <dsp:cNvPr id="0" name=""/>
        <dsp:cNvSpPr/>
      </dsp:nvSpPr>
      <dsp:spPr>
        <a:xfrm>
          <a:off x="3377081" y="0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62E95-0040-4DF8-9C57-9F1EF6B50718}">
      <dsp:nvSpPr>
        <dsp:cNvPr id="0" name=""/>
        <dsp:cNvSpPr/>
      </dsp:nvSpPr>
      <dsp:spPr>
        <a:xfrm>
          <a:off x="3691518" y="102129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E1E89-0AA9-4809-8338-DB24F4BF06C1}">
      <dsp:nvSpPr>
        <dsp:cNvPr id="0" name=""/>
        <dsp:cNvSpPr/>
      </dsp:nvSpPr>
      <dsp:spPr>
        <a:xfrm>
          <a:off x="2905425" y="1589135"/>
          <a:ext cx="2418750" cy="168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Demand is Pulled from the Marketing Message</a:t>
          </a:r>
        </a:p>
      </dsp:txBody>
      <dsp:txXfrm>
        <a:off x="2905425" y="1589135"/>
        <a:ext cx="2418750" cy="1683820"/>
      </dsp:txXfrm>
    </dsp:sp>
    <dsp:sp modelId="{77B6DD43-0D1A-458F-8EF9-5CA9F581F8A6}">
      <dsp:nvSpPr>
        <dsp:cNvPr id="0" name=""/>
        <dsp:cNvSpPr/>
      </dsp:nvSpPr>
      <dsp:spPr>
        <a:xfrm>
          <a:off x="6226371" y="0"/>
          <a:ext cx="1475437" cy="14754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DC4DF-BA86-44E9-AA2F-EA595CA83780}">
      <dsp:nvSpPr>
        <dsp:cNvPr id="0" name=""/>
        <dsp:cNvSpPr/>
      </dsp:nvSpPr>
      <dsp:spPr>
        <a:xfrm>
          <a:off x="6540805" y="78361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66F018-2669-4102-8BD5-D4456E9426A8}">
      <dsp:nvSpPr>
        <dsp:cNvPr id="0" name=""/>
        <dsp:cNvSpPr/>
      </dsp:nvSpPr>
      <dsp:spPr>
        <a:xfrm>
          <a:off x="5747456" y="1575860"/>
          <a:ext cx="2418750" cy="169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Objective: Increase Sales, optimize Cost: That Unifies into Profit equivalent to Sales minus Cost</a:t>
          </a:r>
        </a:p>
      </dsp:txBody>
      <dsp:txXfrm>
        <a:off x="5747456" y="1575860"/>
        <a:ext cx="2418750" cy="1691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68440-46E9-452D-8B75-E208E770B6A5}">
      <dsp:nvSpPr>
        <dsp:cNvPr id="0" name=""/>
        <dsp:cNvSpPr/>
      </dsp:nvSpPr>
      <dsp:spPr>
        <a:xfrm>
          <a:off x="87514" y="55151"/>
          <a:ext cx="2314575" cy="13845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03C073-4DC1-4C41-AF65-B5756D5975E5}">
      <dsp:nvSpPr>
        <dsp:cNvPr id="0" name=""/>
        <dsp:cNvSpPr/>
      </dsp:nvSpPr>
      <dsp:spPr>
        <a:xfrm>
          <a:off x="344689" y="299467"/>
          <a:ext cx="2314575" cy="1384597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Customer Demand &amp; Cost Optimization</a:t>
          </a:r>
        </a:p>
      </dsp:txBody>
      <dsp:txXfrm>
        <a:off x="385242" y="340020"/>
        <a:ext cx="2233469" cy="1303491"/>
      </dsp:txXfrm>
    </dsp:sp>
    <dsp:sp modelId="{1D57E238-D748-4B01-9077-2409F817414A}">
      <dsp:nvSpPr>
        <dsp:cNvPr id="0" name=""/>
        <dsp:cNvSpPr/>
      </dsp:nvSpPr>
      <dsp:spPr>
        <a:xfrm>
          <a:off x="2957522" y="53505"/>
          <a:ext cx="2314575" cy="1383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ABA07-0780-42E3-9BD1-4CC9C6B9E74D}">
      <dsp:nvSpPr>
        <dsp:cNvPr id="0" name=""/>
        <dsp:cNvSpPr/>
      </dsp:nvSpPr>
      <dsp:spPr>
        <a:xfrm>
          <a:off x="3214697" y="297821"/>
          <a:ext cx="2314575" cy="1383847"/>
        </a:xfrm>
        <a:prstGeom prst="roundRect">
          <a:avLst>
            <a:gd name="adj" fmla="val 10000"/>
          </a:avLst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+mn-ea"/>
              <a:cs typeface="+mn-cs"/>
            </a:rPr>
            <a:t>Operational Reality</a:t>
          </a:r>
        </a:p>
      </dsp:txBody>
      <dsp:txXfrm>
        <a:off x="3255228" y="338352"/>
        <a:ext cx="2233513" cy="1302785"/>
      </dsp:txXfrm>
    </dsp:sp>
    <dsp:sp modelId="{4C4CEDAE-2CCA-44A8-91C8-1295A9A9B29C}">
      <dsp:nvSpPr>
        <dsp:cNvPr id="0" name=""/>
        <dsp:cNvSpPr/>
      </dsp:nvSpPr>
      <dsp:spPr>
        <a:xfrm>
          <a:off x="5657850" y="28210"/>
          <a:ext cx="2314575" cy="1395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A74FF-370D-4F73-BE1D-F91ECBD9B3EF}">
      <dsp:nvSpPr>
        <dsp:cNvPr id="0" name=""/>
        <dsp:cNvSpPr/>
      </dsp:nvSpPr>
      <dsp:spPr>
        <a:xfrm>
          <a:off x="5915024" y="272526"/>
          <a:ext cx="2314575" cy="1395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Strategy and Recommendation</a:t>
          </a:r>
        </a:p>
      </dsp:txBody>
      <dsp:txXfrm>
        <a:off x="5955907" y="313409"/>
        <a:ext cx="2232809" cy="13140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88CE2-BAC8-40BB-856D-F3CFB7B788D3}">
      <dsp:nvSpPr>
        <dsp:cNvPr id="0" name=""/>
        <dsp:cNvSpPr/>
      </dsp:nvSpPr>
      <dsp:spPr>
        <a:xfrm>
          <a:off x="25367" y="423429"/>
          <a:ext cx="1082780" cy="10827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A2CAE-1909-4035-BDF6-851362F30D12}">
      <dsp:nvSpPr>
        <dsp:cNvPr id="0" name=""/>
        <dsp:cNvSpPr/>
      </dsp:nvSpPr>
      <dsp:spPr>
        <a:xfrm>
          <a:off x="252751" y="650813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300B3-6B94-4FFC-BBD7-8FA175770C9A}">
      <dsp:nvSpPr>
        <dsp:cNvPr id="0" name=""/>
        <dsp:cNvSpPr/>
      </dsp:nvSpPr>
      <dsp:spPr>
        <a:xfrm>
          <a:off x="1340173" y="423429"/>
          <a:ext cx="2552269" cy="1082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We want a causal understanding of message performance in Sales and Cost.</a:t>
          </a:r>
        </a:p>
      </dsp:txBody>
      <dsp:txXfrm>
        <a:off x="1340173" y="423429"/>
        <a:ext cx="2552269" cy="1082780"/>
      </dsp:txXfrm>
    </dsp:sp>
    <dsp:sp modelId="{3FB99CDB-75B7-4E81-9F32-3204F9536171}">
      <dsp:nvSpPr>
        <dsp:cNvPr id="0" name=""/>
        <dsp:cNvSpPr/>
      </dsp:nvSpPr>
      <dsp:spPr>
        <a:xfrm>
          <a:off x="4337156" y="423429"/>
          <a:ext cx="1082780" cy="10827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0CDCDF-A219-45E2-A228-6FFB3F2481AD}">
      <dsp:nvSpPr>
        <dsp:cNvPr id="0" name=""/>
        <dsp:cNvSpPr/>
      </dsp:nvSpPr>
      <dsp:spPr>
        <a:xfrm>
          <a:off x="4564540" y="650813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012CD-5A02-46A2-8819-EBABE9DF9253}">
      <dsp:nvSpPr>
        <dsp:cNvPr id="0" name=""/>
        <dsp:cNvSpPr/>
      </dsp:nvSpPr>
      <dsp:spPr>
        <a:xfrm>
          <a:off x="5651961" y="423429"/>
          <a:ext cx="2552269" cy="1082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There are many factors that could be correlated with each other (i.e. most sales happen in a specific zip code, there are less messages to compete with in a zip code, a message is performing in line with its own expectations distributed evenly)</a:t>
          </a:r>
        </a:p>
      </dsp:txBody>
      <dsp:txXfrm>
        <a:off x="5651961" y="423429"/>
        <a:ext cx="2552269" cy="1082780"/>
      </dsp:txXfrm>
    </dsp:sp>
    <dsp:sp modelId="{01659CC8-DFF7-4BDA-ADB3-66944766D339}">
      <dsp:nvSpPr>
        <dsp:cNvPr id="0" name=""/>
        <dsp:cNvSpPr/>
      </dsp:nvSpPr>
      <dsp:spPr>
        <a:xfrm>
          <a:off x="25367" y="2123212"/>
          <a:ext cx="1082780" cy="10827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6173A-A374-40BD-A6BA-1EC00C567B61}">
      <dsp:nvSpPr>
        <dsp:cNvPr id="0" name=""/>
        <dsp:cNvSpPr/>
      </dsp:nvSpPr>
      <dsp:spPr>
        <a:xfrm>
          <a:off x="252751" y="2350596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78015E-8E69-412A-B974-1CD652B05105}">
      <dsp:nvSpPr>
        <dsp:cNvPr id="0" name=""/>
        <dsp:cNvSpPr/>
      </dsp:nvSpPr>
      <dsp:spPr>
        <a:xfrm>
          <a:off x="1340173" y="2123212"/>
          <a:ext cx="2552269" cy="1082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need to isolate performance in context after separating differences from that specific context</a:t>
          </a:r>
        </a:p>
      </dsp:txBody>
      <dsp:txXfrm>
        <a:off x="1340173" y="2123212"/>
        <a:ext cx="2552269" cy="1082780"/>
      </dsp:txXfrm>
    </dsp:sp>
    <dsp:sp modelId="{3CB351BD-0DB6-4E7E-8FB0-CCB8CDAE2D49}">
      <dsp:nvSpPr>
        <dsp:cNvPr id="0" name=""/>
        <dsp:cNvSpPr/>
      </dsp:nvSpPr>
      <dsp:spPr>
        <a:xfrm>
          <a:off x="4337156" y="2123212"/>
          <a:ext cx="1082780" cy="108278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AE3CD-C675-4F1E-BFC4-38BD19C5A33B}">
      <dsp:nvSpPr>
        <dsp:cNvPr id="0" name=""/>
        <dsp:cNvSpPr/>
      </dsp:nvSpPr>
      <dsp:spPr>
        <a:xfrm>
          <a:off x="4564540" y="2350596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6CABAE-716F-44C7-A743-73C89EC7AD75}">
      <dsp:nvSpPr>
        <dsp:cNvPr id="0" name=""/>
        <dsp:cNvSpPr/>
      </dsp:nvSpPr>
      <dsp:spPr>
        <a:xfrm>
          <a:off x="5651961" y="2123212"/>
          <a:ext cx="2552269" cy="1082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 main variables to look at: Model Type, Zip Code (geography), Message type</a:t>
          </a:r>
        </a:p>
      </dsp:txBody>
      <dsp:txXfrm>
        <a:off x="5651961" y="2123212"/>
        <a:ext cx="2552269" cy="10827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F0852-5429-4B8E-BA92-21D1A38F6ED4}">
      <dsp:nvSpPr>
        <dsp:cNvPr id="0" name=""/>
        <dsp:cNvSpPr/>
      </dsp:nvSpPr>
      <dsp:spPr>
        <a:xfrm>
          <a:off x="13061" y="344443"/>
          <a:ext cx="1276360" cy="3829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861" tIns="100861" rIns="100861" bIns="10086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Major Shift</a:t>
          </a:r>
        </a:p>
      </dsp:txBody>
      <dsp:txXfrm>
        <a:off x="13061" y="344443"/>
        <a:ext cx="1276360" cy="382908"/>
      </dsp:txXfrm>
    </dsp:sp>
    <dsp:sp modelId="{F7E7DAEA-F7A7-4367-AE1D-DCBD4D7883BE}">
      <dsp:nvSpPr>
        <dsp:cNvPr id="0" name=""/>
        <dsp:cNvSpPr/>
      </dsp:nvSpPr>
      <dsp:spPr>
        <a:xfrm>
          <a:off x="13061" y="727351"/>
          <a:ext cx="1276360" cy="271875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76" tIns="126076" rIns="126076" bIns="12607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Transfer large ad proportion to Community from Cremation</a:t>
          </a:r>
        </a:p>
      </dsp:txBody>
      <dsp:txXfrm>
        <a:off x="13061" y="727351"/>
        <a:ext cx="1276360" cy="2718757"/>
      </dsp:txXfrm>
    </dsp:sp>
    <dsp:sp modelId="{9C93FCDF-C19F-46EB-B289-EE093A00CD2C}">
      <dsp:nvSpPr>
        <dsp:cNvPr id="0" name=""/>
        <dsp:cNvSpPr/>
      </dsp:nvSpPr>
      <dsp:spPr>
        <a:xfrm>
          <a:off x="1397210" y="344443"/>
          <a:ext cx="1276360" cy="382908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861" tIns="100861" rIns="100861" bIns="10086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Prioritize</a:t>
          </a:r>
        </a:p>
      </dsp:txBody>
      <dsp:txXfrm>
        <a:off x="1397210" y="344443"/>
        <a:ext cx="1276360" cy="382908"/>
      </dsp:txXfrm>
    </dsp:sp>
    <dsp:sp modelId="{DFE765BB-9B6C-492B-BA2C-8497A9DF6806}">
      <dsp:nvSpPr>
        <dsp:cNvPr id="0" name=""/>
        <dsp:cNvSpPr/>
      </dsp:nvSpPr>
      <dsp:spPr>
        <a:xfrm>
          <a:off x="1397210" y="727351"/>
          <a:ext cx="1276360" cy="2718757"/>
        </a:xfrm>
        <a:prstGeom prst="rect">
          <a:avLst/>
        </a:prstGeom>
        <a:solidFill>
          <a:schemeClr val="accent2">
            <a:tint val="40000"/>
            <a:alpha val="90000"/>
            <a:hueOff val="1005164"/>
            <a:satOff val="-876"/>
            <a:lumOff val="-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1005164"/>
              <a:satOff val="-876"/>
              <a:lumOff val="-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76" tIns="126076" rIns="126076" bIns="12607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Prioritize </a:t>
          </a:r>
          <a:r>
            <a:rPr lang="en-US" sz="1600" kern="1200" dirty="0" err="1"/>
            <a:t>ProActive</a:t>
          </a:r>
          <a:r>
            <a:rPr lang="en-US" sz="1600" kern="1200" dirty="0"/>
            <a:t> Models, use only “Other” for selective services.</a:t>
          </a:r>
        </a:p>
      </dsp:txBody>
      <dsp:txXfrm>
        <a:off x="1397210" y="727351"/>
        <a:ext cx="1276360" cy="2718757"/>
      </dsp:txXfrm>
    </dsp:sp>
    <dsp:sp modelId="{7F95234B-8035-4D0E-A5ED-3368DC75337E}">
      <dsp:nvSpPr>
        <dsp:cNvPr id="0" name=""/>
        <dsp:cNvSpPr/>
      </dsp:nvSpPr>
      <dsp:spPr>
        <a:xfrm>
          <a:off x="2781360" y="344443"/>
          <a:ext cx="1276360" cy="38290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861" tIns="100861" rIns="100861" bIns="10086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Increase</a:t>
          </a:r>
        </a:p>
      </dsp:txBody>
      <dsp:txXfrm>
        <a:off x="2781360" y="344443"/>
        <a:ext cx="1276360" cy="382908"/>
      </dsp:txXfrm>
    </dsp:sp>
    <dsp:sp modelId="{A27DF068-EB97-4D59-9542-DDDB0DD1A6F8}">
      <dsp:nvSpPr>
        <dsp:cNvPr id="0" name=""/>
        <dsp:cNvSpPr/>
      </dsp:nvSpPr>
      <dsp:spPr>
        <a:xfrm>
          <a:off x="2781360" y="727351"/>
          <a:ext cx="1276360" cy="2718757"/>
        </a:xfrm>
        <a:prstGeom prst="rect">
          <a:avLst/>
        </a:prstGeom>
        <a:solidFill>
          <a:schemeClr val="accent2">
            <a:tint val="40000"/>
            <a:alpha val="90000"/>
            <a:hueOff val="2010328"/>
            <a:satOff val="-1751"/>
            <a:lumOff val="-2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010328"/>
              <a:satOff val="-1751"/>
              <a:lumOff val="-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76" tIns="126076" rIns="126076" bIns="12607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Increase Discussing Death in Zip Code 1 and  for mixed model, efforts on “Other” Campaigns with zip in mind.</a:t>
          </a:r>
        </a:p>
      </dsp:txBody>
      <dsp:txXfrm>
        <a:off x="2781360" y="727351"/>
        <a:ext cx="1276360" cy="2718757"/>
      </dsp:txXfrm>
    </dsp:sp>
    <dsp:sp modelId="{7B1F65AA-6B5B-4506-BF86-A66562AB58C9}">
      <dsp:nvSpPr>
        <dsp:cNvPr id="0" name=""/>
        <dsp:cNvSpPr/>
      </dsp:nvSpPr>
      <dsp:spPr>
        <a:xfrm>
          <a:off x="4165509" y="344443"/>
          <a:ext cx="1276360" cy="382908"/>
        </a:xfrm>
        <a:prstGeom prst="rect">
          <a:avLst/>
        </a:prstGeom>
        <a:solidFill>
          <a:schemeClr val="accent2">
            <a:hueOff val="2808911"/>
            <a:satOff val="-3503"/>
            <a:lumOff val="824"/>
            <a:alphaOff val="0"/>
          </a:schemeClr>
        </a:solidFill>
        <a:ln w="25400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861" tIns="100861" rIns="100861" bIns="10086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Push</a:t>
          </a:r>
        </a:p>
      </dsp:txBody>
      <dsp:txXfrm>
        <a:off x="4165509" y="344443"/>
        <a:ext cx="1276360" cy="382908"/>
      </dsp:txXfrm>
    </dsp:sp>
    <dsp:sp modelId="{CA8D2ED6-340F-4CB3-A1A4-7A7ED78D7C17}">
      <dsp:nvSpPr>
        <dsp:cNvPr id="0" name=""/>
        <dsp:cNvSpPr/>
      </dsp:nvSpPr>
      <dsp:spPr>
        <a:xfrm>
          <a:off x="4165509" y="727351"/>
          <a:ext cx="1276360" cy="2718757"/>
        </a:xfrm>
        <a:prstGeom prst="rect">
          <a:avLst/>
        </a:prstGeom>
        <a:solidFill>
          <a:schemeClr val="accent2">
            <a:tint val="40000"/>
            <a:alpha val="90000"/>
            <a:hueOff val="3015493"/>
            <a:satOff val="-2627"/>
            <a:lumOff val="-4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3015493"/>
              <a:satOff val="-2627"/>
              <a:lumOff val="-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76" tIns="126076" rIns="126076" bIns="12607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Push Demand for Inflation and Perfect Preneed zips 5 and 8. Push both in </a:t>
          </a:r>
          <a:r>
            <a:rPr lang="en-US" sz="1600" kern="1200" dirty="0" err="1"/>
            <a:t>ProActive</a:t>
          </a:r>
          <a:r>
            <a:rPr lang="en-US" sz="1600" kern="1200" dirty="0"/>
            <a:t> Model.</a:t>
          </a:r>
        </a:p>
      </dsp:txBody>
      <dsp:txXfrm>
        <a:off x="4165509" y="727351"/>
        <a:ext cx="1276360" cy="2718757"/>
      </dsp:txXfrm>
    </dsp:sp>
    <dsp:sp modelId="{A1920C06-7EBF-49B0-A24E-CD7D05FB7642}">
      <dsp:nvSpPr>
        <dsp:cNvPr id="0" name=""/>
        <dsp:cNvSpPr/>
      </dsp:nvSpPr>
      <dsp:spPr>
        <a:xfrm>
          <a:off x="5549659" y="344443"/>
          <a:ext cx="1276360" cy="382908"/>
        </a:xfrm>
        <a:prstGeom prst="rect">
          <a:avLst/>
        </a:prstGeom>
        <a:solidFill>
          <a:schemeClr val="accent2">
            <a:hueOff val="3745215"/>
            <a:satOff val="-4671"/>
            <a:lumOff val="1098"/>
            <a:alphaOff val="0"/>
          </a:schemeClr>
        </a:solidFill>
        <a:ln w="25400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861" tIns="100861" rIns="100861" bIns="10086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Prioritize</a:t>
          </a:r>
        </a:p>
      </dsp:txBody>
      <dsp:txXfrm>
        <a:off x="5549659" y="344443"/>
        <a:ext cx="1276360" cy="382908"/>
      </dsp:txXfrm>
    </dsp:sp>
    <dsp:sp modelId="{25FB1804-A914-46B5-8894-034C5C402971}">
      <dsp:nvSpPr>
        <dsp:cNvPr id="0" name=""/>
        <dsp:cNvSpPr/>
      </dsp:nvSpPr>
      <dsp:spPr>
        <a:xfrm>
          <a:off x="5549659" y="727351"/>
          <a:ext cx="1276360" cy="2718757"/>
        </a:xfrm>
        <a:prstGeom prst="rect">
          <a:avLst/>
        </a:prstGeom>
        <a:solidFill>
          <a:schemeClr val="accent2">
            <a:tint val="40000"/>
            <a:alpha val="90000"/>
            <a:hueOff val="4020657"/>
            <a:satOff val="-3502"/>
            <a:lumOff val="-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4020657"/>
              <a:satOff val="-3502"/>
              <a:lumOff val="-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76" tIns="126076" rIns="126076" bIns="12607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Prioritize Zips 5 and 7 for Testimonial Free Guide.</a:t>
          </a:r>
        </a:p>
      </dsp:txBody>
      <dsp:txXfrm>
        <a:off x="5549659" y="727351"/>
        <a:ext cx="1276360" cy="2718757"/>
      </dsp:txXfrm>
    </dsp:sp>
    <dsp:sp modelId="{8E03D73A-21C0-432E-B8EF-93168AEF6667}">
      <dsp:nvSpPr>
        <dsp:cNvPr id="0" name=""/>
        <dsp:cNvSpPr/>
      </dsp:nvSpPr>
      <dsp:spPr>
        <a:xfrm>
          <a:off x="6933808" y="344443"/>
          <a:ext cx="1276360" cy="382908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861" tIns="100861" rIns="100861" bIns="100861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Zip Specific</a:t>
          </a:r>
        </a:p>
      </dsp:txBody>
      <dsp:txXfrm>
        <a:off x="6933808" y="344443"/>
        <a:ext cx="1276360" cy="382908"/>
      </dsp:txXfrm>
    </dsp:sp>
    <dsp:sp modelId="{E6BDA01D-3968-46EE-8F32-18F14B010C75}">
      <dsp:nvSpPr>
        <dsp:cNvPr id="0" name=""/>
        <dsp:cNvSpPr/>
      </dsp:nvSpPr>
      <dsp:spPr>
        <a:xfrm>
          <a:off x="6933808" y="727351"/>
          <a:ext cx="1276360" cy="2718757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76" tIns="126076" rIns="126076" bIns="126076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Target Green Burial in Zips 2 and 8, and be more zip specific with “Other” campaigns.</a:t>
          </a:r>
        </a:p>
      </dsp:txBody>
      <dsp:txXfrm>
        <a:off x="6933808" y="727351"/>
        <a:ext cx="1276360" cy="2718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7019"/>
            <a:ext cx="9143998" cy="328059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31539" y="-2948881"/>
            <a:ext cx="3280918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02522" y="-2777901"/>
            <a:ext cx="3280596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17017"/>
            <a:ext cx="6406863" cy="3280594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774039"/>
            <a:ext cx="3742610" cy="3329347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118" y="551329"/>
            <a:ext cx="7540322" cy="2196353"/>
          </a:xfrm>
        </p:spPr>
        <p:txBody>
          <a:bodyPr anchor="b">
            <a:normAutofit/>
          </a:bodyPr>
          <a:lstStyle/>
          <a:p>
            <a:pPr marL="0" lvl="0" indent="0" algn="l">
              <a:buNone/>
            </a:pPr>
            <a:r>
              <a:rPr lang="en-US" sz="3600">
                <a:solidFill>
                  <a:srgbClr val="FFFFFF"/>
                </a:solidFill>
              </a:rPr>
              <a:t>Case Study – Strategic Analyst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011" y="3653118"/>
            <a:ext cx="7504463" cy="1093693"/>
          </a:xfrm>
        </p:spPr>
        <p:txBody>
          <a:bodyPr anchor="ctr"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br>
              <a:rPr lang="en-US"/>
            </a:br>
            <a:br>
              <a:rPr lang="en-US"/>
            </a:br>
            <a:r>
              <a:rPr lang="en-US"/>
              <a:t>Rhodes Kirkpatrick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698" y="4835127"/>
            <a:ext cx="2057400" cy="273844"/>
          </a:xfrm>
        </p:spPr>
        <p:txBody>
          <a:bodyPr>
            <a:normAutofit/>
          </a:bodyPr>
          <a:lstStyle/>
          <a:p>
            <a:pPr marL="0" lvl="0" indent="0" algn="r">
              <a:spcAft>
                <a:spcPts val="600"/>
              </a:spcAft>
              <a:buNone/>
            </a:pPr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11/2/2023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738395-EFF8-381B-BCB6-2CDC1D0EE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D88ADF5-281D-A3D5-B5D8-D6D28720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95ABE06-6ECE-EA7C-D3FD-FA3C3316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69BD3-FE57-EFC1-FA65-5BEF8FC7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865179"/>
            <a:ext cx="2901406" cy="334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Key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Take-aways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13F7FE2-4A87-CB4D-7B4B-C26A8A587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C26B9-BFBC-EEFC-6284-87E8ACDD2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Green Burial is an outlier, Top seller’s ACOS a step higher than the rest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Driven by higher value and lower cost, Community is performing as well as cremation.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Higher Average Cost to the messages we sell more of in almost exact order. 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Does this reflect quality?</a:t>
            </a:r>
          </a:p>
        </p:txBody>
      </p:sp>
    </p:spTree>
    <p:extLst>
      <p:ext uri="{BB962C8B-B14F-4D97-AF65-F5344CB8AC3E}">
        <p14:creationId xmlns:p14="http://schemas.microsoft.com/office/powerpoint/2010/main" val="1998869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603"/>
            <a:ext cx="7886700" cy="11294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for Model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01848-3CD7-814B-2B21-CA37A4C3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59" y="1086482"/>
            <a:ext cx="4103879" cy="39184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E7A5D-8E19-0E50-FCE3-A5F9D372B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648" y="366601"/>
            <a:ext cx="3344833" cy="2388449"/>
          </a:xfrm>
          <a:prstGeom prst="rect">
            <a:avLst/>
          </a:prstGeom>
        </p:spPr>
      </p:pic>
      <p:pic>
        <p:nvPicPr>
          <p:cNvPr id="10" name="Picture 1" descr="CaseStudyStrategy_files/figure-pptx/unnamed-chunk-36-1.png">
            <a:extLst>
              <a:ext uri="{FF2B5EF4-FFF2-40B4-BE49-F238E27FC236}">
                <a16:creationId xmlns:a16="http://schemas.microsoft.com/office/drawing/2014/main" id="{408D1BB4-3615-7A09-DAD0-E231B087093E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386648" y="2755050"/>
            <a:ext cx="3713186" cy="23884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603"/>
            <a:ext cx="7886700" cy="11294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9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ACoS</a:t>
            </a: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 Model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7DE97-9623-6012-819A-21575DD9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826971" cy="36222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071657-4CFC-A132-C3C7-5004781FC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40" y="210935"/>
            <a:ext cx="3819179" cy="2465763"/>
          </a:xfrm>
          <a:prstGeom prst="rect">
            <a:avLst/>
          </a:prstGeom>
        </p:spPr>
      </p:pic>
      <p:pic>
        <p:nvPicPr>
          <p:cNvPr id="11" name="Picture 10" descr="CaseStudyStrategy_files/figure-pptx/unnamed-chunk-38-1.png">
            <a:extLst>
              <a:ext uri="{FF2B5EF4-FFF2-40B4-BE49-F238E27FC236}">
                <a16:creationId xmlns:a16="http://schemas.microsoft.com/office/drawing/2014/main" id="{4E355AA3-9F16-E0CE-7BD6-950E9B434056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317340" y="2676698"/>
            <a:ext cx="3826971" cy="246680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25" y="0"/>
            <a:ext cx="5004262" cy="85725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Marginal Profits for Model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F70BC-106C-BD4B-B415-60AAF1EF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8" y="972588"/>
            <a:ext cx="4126327" cy="3757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9D42D-90DE-C132-3248-143E30109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887" y="83127"/>
            <a:ext cx="3506419" cy="2488623"/>
          </a:xfrm>
          <a:prstGeom prst="rect">
            <a:avLst/>
          </a:prstGeom>
        </p:spPr>
      </p:pic>
      <p:pic>
        <p:nvPicPr>
          <p:cNvPr id="8" name="Picture 1" descr="CaseStudyStrategy_files/figure-pptx/unnamed-chunk-40-1.png">
            <a:extLst>
              <a:ext uri="{FF2B5EF4-FFF2-40B4-BE49-F238E27FC236}">
                <a16:creationId xmlns:a16="http://schemas.microsoft.com/office/drawing/2014/main" id="{C559A7D2-B8BA-9A6A-FED4-5D72D30DC119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020887" y="2571750"/>
            <a:ext cx="3364266" cy="25717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1" y="479394"/>
            <a:ext cx="2678858" cy="2680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by Zip Code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" descr="CaseStudyStrategy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58019" y="480059"/>
            <a:ext cx="5639937" cy="45119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452002" cy="150647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382190"/>
            <a:ext cx="5736930" cy="557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2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Zip Code and Marketing Message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9565C-8CF6-49B4-8AD2-28D88766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4" y="939403"/>
            <a:ext cx="7408698" cy="407693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316" y="4708478"/>
            <a:ext cx="5163684" cy="43502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3" y="1057562"/>
            <a:ext cx="51435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727288"/>
            <a:ext cx="2925267" cy="3134219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82239-D0E7-96B6-7289-F67A4FB7C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440141"/>
            <a:ext cx="2401025" cy="2540623"/>
          </a:xfrm>
        </p:spPr>
        <p:txBody>
          <a:bodyPr anchor="b">
            <a:normAutofit/>
          </a:bodyPr>
          <a:lstStyle/>
          <a:p>
            <a:pPr algn="r"/>
            <a:r>
              <a:rPr lang="en-US" sz="3000" dirty="0">
                <a:solidFill>
                  <a:srgbClr val="FFFFFF"/>
                </a:solidFill>
              </a:rPr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E6613-5636-1A2A-A70B-AB387D08A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487110"/>
            <a:ext cx="4916510" cy="4159535"/>
          </a:xfrm>
        </p:spPr>
        <p:txBody>
          <a:bodyPr anchor="ctr">
            <a:normAutofit/>
          </a:bodyPr>
          <a:lstStyle/>
          <a:p>
            <a:r>
              <a:rPr lang="en-US" sz="1500" dirty="0"/>
              <a:t>Community for zip 7 is a cash-cow with high marginal profits and statistically significant high sales and low cost and in zip 4 shares these traits to lesser extent.</a:t>
            </a:r>
          </a:p>
          <a:p>
            <a:r>
              <a:rPr lang="en-US" sz="1500" dirty="0"/>
              <a:t>Community for zip 6 has great sales for a low sale zip and lower than average cost with high marginal profit.</a:t>
            </a:r>
          </a:p>
          <a:p>
            <a:r>
              <a:rPr lang="en-US" sz="1500" dirty="0"/>
              <a:t>Cremation performs well across all zip codes in terms of cost, is cash cow however, only good proportional sales in zips 2 and 9 and all marginal profits low.</a:t>
            </a:r>
          </a:p>
          <a:p>
            <a:r>
              <a:rPr lang="en-US" sz="1500" dirty="0"/>
              <a:t>Benefits does well in zip code 8 and Testimonial Free guide has double the demand in Zip 4 than its 2</a:t>
            </a:r>
            <a:r>
              <a:rPr lang="en-US" sz="1500" baseline="30000" dirty="0"/>
              <a:t>nd</a:t>
            </a:r>
            <a:r>
              <a:rPr lang="en-US" sz="1500" dirty="0"/>
              <a:t> place. </a:t>
            </a:r>
          </a:p>
          <a:p>
            <a:r>
              <a:rPr lang="en-US" sz="1500" dirty="0"/>
              <a:t>Perfect Preneed does great in zip code 5 and 8 relative to its own sales.</a:t>
            </a:r>
          </a:p>
          <a:p>
            <a:r>
              <a:rPr lang="en-US" sz="1500" dirty="0"/>
              <a:t>But are these causal? How do they match up against their own sales and the zip sale trend?</a:t>
            </a:r>
          </a:p>
        </p:txBody>
      </p:sp>
    </p:spTree>
    <p:extLst>
      <p:ext uri="{BB962C8B-B14F-4D97-AF65-F5344CB8AC3E}">
        <p14:creationId xmlns:p14="http://schemas.microsoft.com/office/powerpoint/2010/main" val="693755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8843-CDD5-8D9C-91DE-69049713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05599" cy="798286"/>
          </a:xfrm>
        </p:spPr>
        <p:txBody>
          <a:bodyPr>
            <a:noAutofit/>
          </a:bodyPr>
          <a:lstStyle/>
          <a:p>
            <a:r>
              <a:rPr lang="en-US" sz="2600"/>
              <a:t>Difference in Difference and Analyzing our Case</a:t>
            </a:r>
            <a:endParaRPr lang="en-US" sz="2600" dirty="0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BCF0CD49-4358-403D-711C-7589BEA711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1" y="965200"/>
          <a:ext cx="8229599" cy="3629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887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9"/>
            <a:ext cx="8229600" cy="570535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What Makes a Message Successful in Sales: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1BC41-A9C1-1E9B-CBC2-785097D45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315"/>
            <a:ext cx="4572000" cy="4570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132DE-5608-8D6A-63B9-BA426721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30414"/>
            <a:ext cx="4572000" cy="45701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EFD5-9F61-506E-978A-68D144C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27314"/>
          </a:xfrm>
        </p:spPr>
        <p:txBody>
          <a:bodyPr/>
          <a:lstStyle/>
          <a:p>
            <a:r>
              <a:rPr lang="en-US" dirty="0"/>
              <a:t>What Makes a Message Successful in Cost: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CB0E9-D95E-A71C-3EA0-EEA39CEC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886" y="827315"/>
            <a:ext cx="4434114" cy="4316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60612-4983-0C14-86B4-12D50D418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114"/>
            <a:ext cx="4572000" cy="451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443B-2610-0DF6-19C4-E2C101B1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EBDEAB-1218-B074-5039-8D2BFEDB9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5311749"/>
              </p:ext>
            </p:extLst>
          </p:nvPr>
        </p:nvGraphicFramePr>
        <p:xfrm>
          <a:off x="457200" y="1200151"/>
          <a:ext cx="8229600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888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3441469" cy="85725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Limiting </a:t>
            </a:r>
            <a:r>
              <a:rPr lang="en-US" dirty="0" err="1"/>
              <a:t>ACoS</a:t>
            </a:r>
            <a:r>
              <a:rPr lang="en-US" dirty="0"/>
              <a:t> Outliers</a:t>
            </a:r>
            <a:endParaRPr dirty="0"/>
          </a:p>
        </p:txBody>
      </p:sp>
      <p:pic>
        <p:nvPicPr>
          <p:cNvPr id="3" name="Picture 1" descr="CaseStudyStrategy_files/figure-pptx/unnamed-chunk-4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063230"/>
            <a:ext cx="4241800" cy="18251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8CD801-4C03-5417-1D19-1D2DCE04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333" y="18200"/>
            <a:ext cx="3156048" cy="2140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F0EB3-60EC-D501-AD2C-9C69DB044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33" y="2159058"/>
            <a:ext cx="3412438" cy="1012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F42A1E-4319-5FEC-597C-BFCBB716EC9E}"/>
              </a:ext>
            </a:extLst>
          </p:cNvPr>
          <p:cNvSpPr txBox="1"/>
          <p:nvPr/>
        </p:nvSpPr>
        <p:spPr>
          <a:xfrm>
            <a:off x="457200" y="3370974"/>
            <a:ext cx="8200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ACoS</a:t>
            </a:r>
            <a:r>
              <a:rPr lang="en-US" dirty="0"/>
              <a:t> should never be above 1.</a:t>
            </a:r>
          </a:p>
          <a:p>
            <a:r>
              <a:rPr lang="en-US" dirty="0"/>
              <a:t>- </a:t>
            </a:r>
            <a:r>
              <a:rPr lang="en-US" dirty="0" err="1"/>
              <a:t>ACoS</a:t>
            </a:r>
            <a:r>
              <a:rPr lang="en-US" dirty="0"/>
              <a:t> Outliers tend to be higher in Zips 1,2,8, and 9 and Discussing Death for the Proactive model.</a:t>
            </a:r>
          </a:p>
          <a:p>
            <a:r>
              <a:rPr lang="en-US" dirty="0"/>
              <a:t>- Cremation has highest count of outliers</a:t>
            </a:r>
          </a:p>
          <a:p>
            <a:r>
              <a:rPr lang="en-US" dirty="0"/>
              <a:t>- Otherwise, no correlation to other data, so look into these projects.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121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Operations: How we Get New Customers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25CF7B-8504-AEF4-EAD7-069767B4C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2" y="2089462"/>
            <a:ext cx="1705626" cy="2636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5AFE21-D89E-A24C-45E4-B6F8C8DFC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392" y="1321725"/>
            <a:ext cx="3338887" cy="3403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5ECA89-6E05-632F-0680-D6865DFD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79" y="1321725"/>
            <a:ext cx="3472433" cy="34038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6793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900" dirty="0"/>
              <a:t>Specificity</a:t>
            </a: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vs Quantity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DFA7C0-1AE3-C2C4-10A6-75870B7E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5" y="2089462"/>
            <a:ext cx="1704110" cy="2503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45C20-E841-3BB3-A36A-FB43C280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184" y="1295008"/>
            <a:ext cx="3415395" cy="3430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640F9D-0FEF-D281-566C-9D17439BD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605" y="1295008"/>
            <a:ext cx="3415395" cy="34305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932161-6950-0F3B-02A7-EB68FB9F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80617"/>
            <a:ext cx="2564892" cy="41873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True Positive/False Positive Trade Off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00400" y="473202"/>
            <a:ext cx="13716" cy="4192785"/>
          </a:xfrm>
          <a:custGeom>
            <a:avLst/>
            <a:gdLst>
              <a:gd name="connsiteX0" fmla="*/ 0 w 13716"/>
              <a:gd name="connsiteY0" fmla="*/ 0 h 4192785"/>
              <a:gd name="connsiteX1" fmla="*/ 13716 w 13716"/>
              <a:gd name="connsiteY1" fmla="*/ 0 h 4192785"/>
              <a:gd name="connsiteX2" fmla="*/ 13716 w 13716"/>
              <a:gd name="connsiteY2" fmla="*/ 656870 h 4192785"/>
              <a:gd name="connsiteX3" fmla="*/ 13716 w 13716"/>
              <a:gd name="connsiteY3" fmla="*/ 1439523 h 4192785"/>
              <a:gd name="connsiteX4" fmla="*/ 13716 w 13716"/>
              <a:gd name="connsiteY4" fmla="*/ 2054465 h 4192785"/>
              <a:gd name="connsiteX5" fmla="*/ 13716 w 13716"/>
              <a:gd name="connsiteY5" fmla="*/ 2669406 h 4192785"/>
              <a:gd name="connsiteX6" fmla="*/ 13716 w 13716"/>
              <a:gd name="connsiteY6" fmla="*/ 3452060 h 4192785"/>
              <a:gd name="connsiteX7" fmla="*/ 13716 w 13716"/>
              <a:gd name="connsiteY7" fmla="*/ 4192785 h 4192785"/>
              <a:gd name="connsiteX8" fmla="*/ 0 w 13716"/>
              <a:gd name="connsiteY8" fmla="*/ 4192785 h 4192785"/>
              <a:gd name="connsiteX9" fmla="*/ 0 w 13716"/>
              <a:gd name="connsiteY9" fmla="*/ 3535915 h 4192785"/>
              <a:gd name="connsiteX10" fmla="*/ 0 w 13716"/>
              <a:gd name="connsiteY10" fmla="*/ 2795190 h 4192785"/>
              <a:gd name="connsiteX11" fmla="*/ 0 w 13716"/>
              <a:gd name="connsiteY11" fmla="*/ 2012537 h 4192785"/>
              <a:gd name="connsiteX12" fmla="*/ 0 w 13716"/>
              <a:gd name="connsiteY12" fmla="*/ 1271811 h 4192785"/>
              <a:gd name="connsiteX13" fmla="*/ 0 w 13716"/>
              <a:gd name="connsiteY13" fmla="*/ 0 h 4192785"/>
              <a:gd name="connsiteX0" fmla="*/ 0 w 13716"/>
              <a:gd name="connsiteY0" fmla="*/ 0 h 4192785"/>
              <a:gd name="connsiteX1" fmla="*/ 13716 w 13716"/>
              <a:gd name="connsiteY1" fmla="*/ 0 h 4192785"/>
              <a:gd name="connsiteX2" fmla="*/ 13716 w 13716"/>
              <a:gd name="connsiteY2" fmla="*/ 698798 h 4192785"/>
              <a:gd name="connsiteX3" fmla="*/ 13716 w 13716"/>
              <a:gd name="connsiteY3" fmla="*/ 1397595 h 4192785"/>
              <a:gd name="connsiteX4" fmla="*/ 13716 w 13716"/>
              <a:gd name="connsiteY4" fmla="*/ 2138320 h 4192785"/>
              <a:gd name="connsiteX5" fmla="*/ 13716 w 13716"/>
              <a:gd name="connsiteY5" fmla="*/ 2753262 h 4192785"/>
              <a:gd name="connsiteX6" fmla="*/ 13716 w 13716"/>
              <a:gd name="connsiteY6" fmla="*/ 3493988 h 4192785"/>
              <a:gd name="connsiteX7" fmla="*/ 13716 w 13716"/>
              <a:gd name="connsiteY7" fmla="*/ 4192785 h 4192785"/>
              <a:gd name="connsiteX8" fmla="*/ 0 w 13716"/>
              <a:gd name="connsiteY8" fmla="*/ 4192785 h 4192785"/>
              <a:gd name="connsiteX9" fmla="*/ 0 w 13716"/>
              <a:gd name="connsiteY9" fmla="*/ 3452060 h 4192785"/>
              <a:gd name="connsiteX10" fmla="*/ 0 w 13716"/>
              <a:gd name="connsiteY10" fmla="*/ 2711334 h 4192785"/>
              <a:gd name="connsiteX11" fmla="*/ 0 w 13716"/>
              <a:gd name="connsiteY11" fmla="*/ 2012537 h 4192785"/>
              <a:gd name="connsiteX12" fmla="*/ 0 w 13716"/>
              <a:gd name="connsiteY12" fmla="*/ 1397595 h 4192785"/>
              <a:gd name="connsiteX13" fmla="*/ 0 w 13716"/>
              <a:gd name="connsiteY13" fmla="*/ 698797 h 4192785"/>
              <a:gd name="connsiteX14" fmla="*/ 0 w 13716"/>
              <a:gd name="connsiteY14" fmla="*/ 0 h 41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716" h="4192785" fill="none" extrusionOk="0">
                <a:moveTo>
                  <a:pt x="0" y="0"/>
                </a:moveTo>
                <a:cubicBezTo>
                  <a:pt x="3162" y="-1514"/>
                  <a:pt x="9044" y="-263"/>
                  <a:pt x="13716" y="0"/>
                </a:cubicBezTo>
                <a:cubicBezTo>
                  <a:pt x="30199" y="336990"/>
                  <a:pt x="52257" y="513949"/>
                  <a:pt x="13716" y="656870"/>
                </a:cubicBezTo>
                <a:cubicBezTo>
                  <a:pt x="-29027" y="863694"/>
                  <a:pt x="5028" y="1110824"/>
                  <a:pt x="13716" y="1439523"/>
                </a:cubicBezTo>
                <a:cubicBezTo>
                  <a:pt x="32987" y="1776607"/>
                  <a:pt x="43776" y="1836554"/>
                  <a:pt x="13716" y="2054465"/>
                </a:cubicBezTo>
                <a:cubicBezTo>
                  <a:pt x="15522" y="2276592"/>
                  <a:pt x="-10308" y="2360593"/>
                  <a:pt x="13716" y="2669406"/>
                </a:cubicBezTo>
                <a:cubicBezTo>
                  <a:pt x="-1457" y="2956100"/>
                  <a:pt x="13826" y="3191643"/>
                  <a:pt x="13716" y="3452060"/>
                </a:cubicBezTo>
                <a:cubicBezTo>
                  <a:pt x="26396" y="3715452"/>
                  <a:pt x="10793" y="3856937"/>
                  <a:pt x="13716" y="4192785"/>
                </a:cubicBezTo>
                <a:cubicBezTo>
                  <a:pt x="7375" y="4193036"/>
                  <a:pt x="6504" y="4193004"/>
                  <a:pt x="0" y="4192785"/>
                </a:cubicBezTo>
                <a:cubicBezTo>
                  <a:pt x="6818" y="4019011"/>
                  <a:pt x="-37617" y="3711646"/>
                  <a:pt x="0" y="3535915"/>
                </a:cubicBezTo>
                <a:cubicBezTo>
                  <a:pt x="-13180" y="3284558"/>
                  <a:pt x="-14073" y="2986331"/>
                  <a:pt x="0" y="2795190"/>
                </a:cubicBezTo>
                <a:cubicBezTo>
                  <a:pt x="-733" y="2602834"/>
                  <a:pt x="-3274" y="2303089"/>
                  <a:pt x="0" y="2012537"/>
                </a:cubicBezTo>
                <a:cubicBezTo>
                  <a:pt x="8792" y="1694344"/>
                  <a:pt x="-8233" y="1580919"/>
                  <a:pt x="0" y="1271811"/>
                </a:cubicBezTo>
                <a:cubicBezTo>
                  <a:pt x="42906" y="1032913"/>
                  <a:pt x="-77490" y="335746"/>
                  <a:pt x="0" y="0"/>
                </a:cubicBezTo>
                <a:close/>
              </a:path>
              <a:path w="13716" h="4192785" stroke="0" extrusionOk="0">
                <a:moveTo>
                  <a:pt x="0" y="0"/>
                </a:moveTo>
                <a:cubicBezTo>
                  <a:pt x="4529" y="613"/>
                  <a:pt x="7710" y="-890"/>
                  <a:pt x="13716" y="0"/>
                </a:cubicBezTo>
                <a:cubicBezTo>
                  <a:pt x="59838" y="150266"/>
                  <a:pt x="-1315" y="413416"/>
                  <a:pt x="13716" y="698798"/>
                </a:cubicBezTo>
                <a:cubicBezTo>
                  <a:pt x="3192" y="972673"/>
                  <a:pt x="47791" y="1210228"/>
                  <a:pt x="13716" y="1397595"/>
                </a:cubicBezTo>
                <a:cubicBezTo>
                  <a:pt x="46085" y="1569177"/>
                  <a:pt x="59180" y="1981653"/>
                  <a:pt x="13716" y="2138320"/>
                </a:cubicBezTo>
                <a:cubicBezTo>
                  <a:pt x="-3252" y="2298494"/>
                  <a:pt x="7482" y="2436840"/>
                  <a:pt x="13716" y="2753262"/>
                </a:cubicBezTo>
                <a:cubicBezTo>
                  <a:pt x="5837" y="3044729"/>
                  <a:pt x="33116" y="3154557"/>
                  <a:pt x="13716" y="3493988"/>
                </a:cubicBezTo>
                <a:cubicBezTo>
                  <a:pt x="-10637" y="3819354"/>
                  <a:pt x="19891" y="4028251"/>
                  <a:pt x="13716" y="4192785"/>
                </a:cubicBezTo>
                <a:cubicBezTo>
                  <a:pt x="8331" y="4192521"/>
                  <a:pt x="3770" y="4193484"/>
                  <a:pt x="0" y="4192785"/>
                </a:cubicBezTo>
                <a:cubicBezTo>
                  <a:pt x="-46129" y="3995531"/>
                  <a:pt x="-31646" y="3707986"/>
                  <a:pt x="0" y="3452060"/>
                </a:cubicBezTo>
                <a:cubicBezTo>
                  <a:pt x="35672" y="3218387"/>
                  <a:pt x="39918" y="3058053"/>
                  <a:pt x="0" y="2711334"/>
                </a:cubicBezTo>
                <a:cubicBezTo>
                  <a:pt x="2963" y="2400670"/>
                  <a:pt x="-27305" y="2227294"/>
                  <a:pt x="0" y="2012537"/>
                </a:cubicBezTo>
                <a:cubicBezTo>
                  <a:pt x="10859" y="1779122"/>
                  <a:pt x="-15998" y="1545723"/>
                  <a:pt x="0" y="1397595"/>
                </a:cubicBezTo>
                <a:cubicBezTo>
                  <a:pt x="-1716" y="1277091"/>
                  <a:pt x="24316" y="906230"/>
                  <a:pt x="0" y="698797"/>
                </a:cubicBezTo>
                <a:cubicBezTo>
                  <a:pt x="-26344" y="488705"/>
                  <a:pt x="-19538" y="243034"/>
                  <a:pt x="0" y="0"/>
                </a:cubicBezTo>
                <a:close/>
              </a:path>
              <a:path w="13716" h="4192785" fill="none" stroke="0" extrusionOk="0">
                <a:moveTo>
                  <a:pt x="0" y="0"/>
                </a:moveTo>
                <a:cubicBezTo>
                  <a:pt x="3566" y="-528"/>
                  <a:pt x="8989" y="-405"/>
                  <a:pt x="13716" y="0"/>
                </a:cubicBezTo>
                <a:cubicBezTo>
                  <a:pt x="40605" y="280621"/>
                  <a:pt x="18605" y="537718"/>
                  <a:pt x="13716" y="656870"/>
                </a:cubicBezTo>
                <a:cubicBezTo>
                  <a:pt x="-5646" y="756182"/>
                  <a:pt x="-21456" y="1125929"/>
                  <a:pt x="13716" y="1439523"/>
                </a:cubicBezTo>
                <a:cubicBezTo>
                  <a:pt x="28677" y="1776351"/>
                  <a:pt x="28652" y="1833545"/>
                  <a:pt x="13716" y="2054465"/>
                </a:cubicBezTo>
                <a:cubicBezTo>
                  <a:pt x="7236" y="2272337"/>
                  <a:pt x="-11499" y="2365760"/>
                  <a:pt x="13716" y="2669406"/>
                </a:cubicBezTo>
                <a:cubicBezTo>
                  <a:pt x="57335" y="2948455"/>
                  <a:pt x="5302" y="3178420"/>
                  <a:pt x="13716" y="3452060"/>
                </a:cubicBezTo>
                <a:cubicBezTo>
                  <a:pt x="2627" y="3696586"/>
                  <a:pt x="35203" y="3887837"/>
                  <a:pt x="13716" y="4192785"/>
                </a:cubicBezTo>
                <a:cubicBezTo>
                  <a:pt x="7225" y="4193006"/>
                  <a:pt x="6561" y="4192819"/>
                  <a:pt x="0" y="4192785"/>
                </a:cubicBezTo>
                <a:cubicBezTo>
                  <a:pt x="21000" y="3959346"/>
                  <a:pt x="31643" y="3775224"/>
                  <a:pt x="0" y="3535915"/>
                </a:cubicBezTo>
                <a:cubicBezTo>
                  <a:pt x="-4274" y="3325368"/>
                  <a:pt x="1862" y="2982673"/>
                  <a:pt x="0" y="2795190"/>
                </a:cubicBezTo>
                <a:cubicBezTo>
                  <a:pt x="9982" y="2622004"/>
                  <a:pt x="-33357" y="2306977"/>
                  <a:pt x="0" y="2012537"/>
                </a:cubicBezTo>
                <a:cubicBezTo>
                  <a:pt x="4954" y="1713101"/>
                  <a:pt x="6928" y="1577541"/>
                  <a:pt x="0" y="1271811"/>
                </a:cubicBezTo>
                <a:cubicBezTo>
                  <a:pt x="37457" y="936106"/>
                  <a:pt x="-4230" y="30246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custGeom>
                    <a:avLst/>
                    <a:gdLst>
                      <a:gd name="connsiteX0" fmla="*/ 0 w 13716"/>
                      <a:gd name="connsiteY0" fmla="*/ 0 h 4192785"/>
                      <a:gd name="connsiteX1" fmla="*/ 13716 w 13716"/>
                      <a:gd name="connsiteY1" fmla="*/ 0 h 4192785"/>
                      <a:gd name="connsiteX2" fmla="*/ 13716 w 13716"/>
                      <a:gd name="connsiteY2" fmla="*/ 656870 h 4192785"/>
                      <a:gd name="connsiteX3" fmla="*/ 13716 w 13716"/>
                      <a:gd name="connsiteY3" fmla="*/ 1439523 h 4192785"/>
                      <a:gd name="connsiteX4" fmla="*/ 13716 w 13716"/>
                      <a:gd name="connsiteY4" fmla="*/ 2054465 h 4192785"/>
                      <a:gd name="connsiteX5" fmla="*/ 13716 w 13716"/>
                      <a:gd name="connsiteY5" fmla="*/ 2669406 h 4192785"/>
                      <a:gd name="connsiteX6" fmla="*/ 13716 w 13716"/>
                      <a:gd name="connsiteY6" fmla="*/ 3452060 h 4192785"/>
                      <a:gd name="connsiteX7" fmla="*/ 13716 w 13716"/>
                      <a:gd name="connsiteY7" fmla="*/ 4192785 h 4192785"/>
                      <a:gd name="connsiteX8" fmla="*/ 0 w 13716"/>
                      <a:gd name="connsiteY8" fmla="*/ 4192785 h 4192785"/>
                      <a:gd name="connsiteX9" fmla="*/ 0 w 13716"/>
                      <a:gd name="connsiteY9" fmla="*/ 3535915 h 4192785"/>
                      <a:gd name="connsiteX10" fmla="*/ 0 w 13716"/>
                      <a:gd name="connsiteY10" fmla="*/ 2795190 h 4192785"/>
                      <a:gd name="connsiteX11" fmla="*/ 0 w 13716"/>
                      <a:gd name="connsiteY11" fmla="*/ 2012537 h 4192785"/>
                      <a:gd name="connsiteX12" fmla="*/ 0 w 13716"/>
                      <a:gd name="connsiteY12" fmla="*/ 1271811 h 4192785"/>
                      <a:gd name="connsiteX13" fmla="*/ 0 w 13716"/>
                      <a:gd name="connsiteY13" fmla="*/ 0 h 4192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716" h="4192785" fill="none" extrusionOk="0">
                        <a:moveTo>
                          <a:pt x="0" y="0"/>
                        </a:moveTo>
                        <a:cubicBezTo>
                          <a:pt x="2762" y="-668"/>
                          <a:pt x="9716" y="-533"/>
                          <a:pt x="13716" y="0"/>
                        </a:cubicBezTo>
                        <a:cubicBezTo>
                          <a:pt x="43101" y="303294"/>
                          <a:pt x="18165" y="499581"/>
                          <a:pt x="13716" y="656870"/>
                        </a:cubicBezTo>
                        <a:cubicBezTo>
                          <a:pt x="9268" y="814159"/>
                          <a:pt x="-3904" y="1097817"/>
                          <a:pt x="13716" y="1439523"/>
                        </a:cubicBezTo>
                        <a:cubicBezTo>
                          <a:pt x="31336" y="1781229"/>
                          <a:pt x="31863" y="1833330"/>
                          <a:pt x="13716" y="2054465"/>
                        </a:cubicBezTo>
                        <a:cubicBezTo>
                          <a:pt x="-4431" y="2275600"/>
                          <a:pt x="-12949" y="2362214"/>
                          <a:pt x="13716" y="2669406"/>
                        </a:cubicBezTo>
                        <a:cubicBezTo>
                          <a:pt x="40381" y="2976598"/>
                          <a:pt x="7222" y="3190147"/>
                          <a:pt x="13716" y="3452060"/>
                        </a:cubicBezTo>
                        <a:cubicBezTo>
                          <a:pt x="20210" y="3713973"/>
                          <a:pt x="32379" y="3868494"/>
                          <a:pt x="13716" y="4192785"/>
                        </a:cubicBezTo>
                        <a:cubicBezTo>
                          <a:pt x="7321" y="4193048"/>
                          <a:pt x="6593" y="4192984"/>
                          <a:pt x="0" y="4192785"/>
                        </a:cubicBezTo>
                        <a:cubicBezTo>
                          <a:pt x="19700" y="3996991"/>
                          <a:pt x="-11828" y="3747160"/>
                          <a:pt x="0" y="3535915"/>
                        </a:cubicBezTo>
                        <a:cubicBezTo>
                          <a:pt x="11828" y="3324670"/>
                          <a:pt x="-6947" y="2985802"/>
                          <a:pt x="0" y="2795190"/>
                        </a:cubicBezTo>
                        <a:cubicBezTo>
                          <a:pt x="6947" y="2604578"/>
                          <a:pt x="-6178" y="2328841"/>
                          <a:pt x="0" y="2012537"/>
                        </a:cubicBezTo>
                        <a:cubicBezTo>
                          <a:pt x="6178" y="1696233"/>
                          <a:pt x="-4349" y="1569506"/>
                          <a:pt x="0" y="1271811"/>
                        </a:cubicBezTo>
                        <a:cubicBezTo>
                          <a:pt x="4349" y="974116"/>
                          <a:pt x="-33857" y="310195"/>
                          <a:pt x="0" y="0"/>
                        </a:cubicBezTo>
                        <a:close/>
                      </a:path>
                      <a:path w="13716" h="4192785" stroke="0" extrusionOk="0">
                        <a:moveTo>
                          <a:pt x="0" y="0"/>
                        </a:moveTo>
                        <a:cubicBezTo>
                          <a:pt x="4626" y="620"/>
                          <a:pt x="7856" y="-428"/>
                          <a:pt x="13716" y="0"/>
                        </a:cubicBezTo>
                        <a:cubicBezTo>
                          <a:pt x="36569" y="165299"/>
                          <a:pt x="-959" y="427555"/>
                          <a:pt x="13716" y="698798"/>
                        </a:cubicBezTo>
                        <a:cubicBezTo>
                          <a:pt x="28391" y="970041"/>
                          <a:pt x="15108" y="1226199"/>
                          <a:pt x="13716" y="1397595"/>
                        </a:cubicBezTo>
                        <a:cubicBezTo>
                          <a:pt x="12324" y="1568991"/>
                          <a:pt x="33487" y="1960267"/>
                          <a:pt x="13716" y="2138320"/>
                        </a:cubicBezTo>
                        <a:cubicBezTo>
                          <a:pt x="-6055" y="2316373"/>
                          <a:pt x="9981" y="2460267"/>
                          <a:pt x="13716" y="2753262"/>
                        </a:cubicBezTo>
                        <a:cubicBezTo>
                          <a:pt x="17451" y="3046257"/>
                          <a:pt x="29160" y="3157591"/>
                          <a:pt x="13716" y="3493988"/>
                        </a:cubicBezTo>
                        <a:cubicBezTo>
                          <a:pt x="-1728" y="3830385"/>
                          <a:pt x="-13162" y="4010665"/>
                          <a:pt x="13716" y="4192785"/>
                        </a:cubicBezTo>
                        <a:cubicBezTo>
                          <a:pt x="8162" y="4192735"/>
                          <a:pt x="3367" y="4193247"/>
                          <a:pt x="0" y="4192785"/>
                        </a:cubicBezTo>
                        <a:cubicBezTo>
                          <a:pt x="-14367" y="3952600"/>
                          <a:pt x="-29772" y="3700205"/>
                          <a:pt x="0" y="3452060"/>
                        </a:cubicBezTo>
                        <a:cubicBezTo>
                          <a:pt x="29772" y="3203916"/>
                          <a:pt x="19521" y="3045349"/>
                          <a:pt x="0" y="2711334"/>
                        </a:cubicBezTo>
                        <a:cubicBezTo>
                          <a:pt x="-19521" y="2377319"/>
                          <a:pt x="-11220" y="2227855"/>
                          <a:pt x="0" y="2012537"/>
                        </a:cubicBezTo>
                        <a:cubicBezTo>
                          <a:pt x="11220" y="1797219"/>
                          <a:pt x="-19081" y="1542505"/>
                          <a:pt x="0" y="1397595"/>
                        </a:cubicBezTo>
                        <a:cubicBezTo>
                          <a:pt x="19081" y="1252685"/>
                          <a:pt x="27623" y="900159"/>
                          <a:pt x="0" y="698797"/>
                        </a:cubicBezTo>
                        <a:cubicBezTo>
                          <a:pt x="-27623" y="497435"/>
                          <a:pt x="-34740" y="2007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FF50CC00-5D6A-7D3F-9E2D-BF40CB94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722" y="1033513"/>
            <a:ext cx="5170932" cy="1814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118A29-189B-3DF5-1E30-3F70AF76A0C5}"/>
              </a:ext>
            </a:extLst>
          </p:cNvPr>
          <p:cNvSpPr txBox="1"/>
          <p:nvPr/>
        </p:nvSpPr>
        <p:spPr>
          <a:xfrm>
            <a:off x="3490722" y="3598932"/>
            <a:ext cx="5170932" cy="1071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Our Facebook Ads are tailored pre-funeral home release, however, there is always a sensitivity (true positive) and specificity (false positive) trade-off.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Since we have no correlation between our conversion ratio and sales we are higher on the true and false positives. </a:t>
            </a:r>
          </a:p>
        </p:txBody>
      </p:sp>
    </p:spTree>
    <p:extLst>
      <p:ext uri="{BB962C8B-B14F-4D97-AF65-F5344CB8AC3E}">
        <p14:creationId xmlns:p14="http://schemas.microsoft.com/office/powerpoint/2010/main" val="1776492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C4188-5446-9877-98F5-C62FCFD2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Does this make Sense for Our Business?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ECEC5-A93E-3030-2B38-7E10CD64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>
            <a:normAutofit/>
          </a:bodyPr>
          <a:lstStyle/>
          <a:p>
            <a:r>
              <a:rPr lang="en-US" sz="1700" dirty="0"/>
              <a:t>Yes! (To a large extent, in most cases)</a:t>
            </a:r>
          </a:p>
          <a:p>
            <a:pPr lvl="1"/>
            <a:r>
              <a:rPr lang="en-US" sz="1700" dirty="0"/>
              <a:t>We would rather lean farther into true positives given digital marginal costs are small and </a:t>
            </a:r>
            <a:r>
              <a:rPr lang="en-US" sz="1700" dirty="0" err="1"/>
              <a:t>ACoS</a:t>
            </a:r>
            <a:r>
              <a:rPr lang="en-US" sz="1700" dirty="0"/>
              <a:t> is generally low.</a:t>
            </a:r>
          </a:p>
          <a:p>
            <a:pPr lvl="1"/>
            <a:r>
              <a:rPr lang="en-US" sz="1700" dirty="0"/>
              <a:t>The main concern when shifting strategies is whether we can stay on the same efficient frontier and not over-estimate demand.</a:t>
            </a:r>
          </a:p>
          <a:p>
            <a:pPr lvl="1"/>
            <a:r>
              <a:rPr lang="en-US" sz="1700" dirty="0"/>
              <a:t>We would not want to use this strategy for low demand and high cost marketing messages, this risks both negative accounting margins and major opportunity cost.</a:t>
            </a:r>
          </a:p>
          <a:p>
            <a:pPr marL="342900" lvl="1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72066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A155B0-F793-BCD0-C0B7-407FFABB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51435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01E12A-6D21-BC16-A9D7-7B56C9DE5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en-US">
                <a:latin typeface="+mj-lt"/>
                <a:ea typeface="+mj-ea"/>
                <a:cs typeface="+mj-cs"/>
              </a:rPr>
              <a:t>Recommendations for increasing Sales</a:t>
            </a:r>
            <a:endParaRPr lang="en-US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5EC12B2B-54B7-2306-9B54-C9C96C14EF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0423118"/>
              </p:ext>
            </p:extLst>
          </p:nvPr>
        </p:nvGraphicFramePr>
        <p:xfrm>
          <a:off x="20" y="876696"/>
          <a:ext cx="8223230" cy="3790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2711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26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85" y="264870"/>
            <a:ext cx="5318475" cy="673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ROI Chart</a:t>
            </a:r>
          </a:p>
        </p:txBody>
      </p:sp>
      <p:pic>
        <p:nvPicPr>
          <p:cNvPr id="6" name="Picture 5" descr="A graph showing a graph of a graph&#10;&#10;Description automatically generated with low confidence">
            <a:extLst>
              <a:ext uri="{FF2B5EF4-FFF2-40B4-BE49-F238E27FC236}">
                <a16:creationId xmlns:a16="http://schemas.microsoft.com/office/drawing/2014/main" id="{4E4CA326-CE3B-6C4B-992E-0D590692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2" y="1446466"/>
            <a:ext cx="4573652" cy="3432164"/>
          </a:xfrm>
          <a:prstGeom prst="rect">
            <a:avLst/>
          </a:prstGeom>
        </p:spPr>
      </p:pic>
      <p:pic>
        <p:nvPicPr>
          <p:cNvPr id="3" name="Picture 2" descr="A graph of colored bars&#10;&#10;Description automatically generated with medium confidence">
            <a:extLst>
              <a:ext uri="{FF2B5EF4-FFF2-40B4-BE49-F238E27FC236}">
                <a16:creationId xmlns:a16="http://schemas.microsoft.com/office/drawing/2014/main" id="{CDDE407E-B2CC-7226-0649-9B2EE80B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872" y="1446466"/>
            <a:ext cx="4197113" cy="31688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07A0-B5AB-CC77-D8A7-EB9FC663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853527"/>
            <a:ext cx="4083287" cy="1051852"/>
          </a:xfrm>
        </p:spPr>
        <p:txBody>
          <a:bodyPr anchor="t">
            <a:normAutofit/>
          </a:bodyPr>
          <a:lstStyle/>
          <a:p>
            <a:r>
              <a:rPr lang="en-US" sz="2400"/>
              <a:t>ROI Calculations and Conclusion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72B19ABA-D13F-1474-562B-8D0E8DF1C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2" r="18071"/>
          <a:stretch/>
        </p:blipFill>
        <p:spPr>
          <a:xfrm>
            <a:off x="20" y="10"/>
            <a:ext cx="3863363" cy="51434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653359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3AC59-569A-2971-AFDB-253450F26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1913382"/>
            <a:ext cx="4083287" cy="2693405"/>
          </a:xfrm>
        </p:spPr>
        <p:txBody>
          <a:bodyPr>
            <a:normAutofit/>
          </a:bodyPr>
          <a:lstStyle/>
          <a:p>
            <a:r>
              <a:rPr lang="en-US" sz="1500" dirty="0"/>
              <a:t>Swapping policies sold from cremation to community:</a:t>
            </a:r>
          </a:p>
          <a:p>
            <a:pPr lvl="1"/>
            <a:r>
              <a:rPr lang="en-US" sz="1500" dirty="0"/>
              <a:t>519 policy increase = $3,348,847 sales</a:t>
            </a:r>
          </a:p>
          <a:p>
            <a:pPr lvl="1"/>
            <a:r>
              <a:rPr lang="en-US" sz="1500" dirty="0"/>
              <a:t>At 18.44% </a:t>
            </a:r>
            <a:r>
              <a:rPr lang="en-US" sz="1500" dirty="0" err="1"/>
              <a:t>ACoS</a:t>
            </a:r>
            <a:r>
              <a:rPr lang="en-US" sz="1500" dirty="0"/>
              <a:t> = $617,527</a:t>
            </a:r>
          </a:p>
          <a:p>
            <a:pPr marL="342900" lvl="1" indent="0">
              <a:buNone/>
            </a:pPr>
            <a:r>
              <a:rPr lang="en-US" sz="1500" dirty="0"/>
              <a:t>= 442% ROI </a:t>
            </a:r>
          </a:p>
          <a:p>
            <a:pPr lvl="1"/>
            <a:r>
              <a:rPr lang="en-US" sz="1500" dirty="0"/>
              <a:t>Minus 519 policies from cremation = $1,857,812.4 net cost</a:t>
            </a:r>
          </a:p>
          <a:p>
            <a:pPr marL="342900" lvl="1" indent="0">
              <a:buNone/>
            </a:pPr>
            <a:r>
              <a:rPr lang="en-US" sz="1500" dirty="0"/>
              <a:t>= $873,503 Economic Profit and 35% difference accounting ROI</a:t>
            </a:r>
          </a:p>
          <a:p>
            <a:pPr lvl="1"/>
            <a:endParaRPr lang="en-US" sz="1500" dirty="0"/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2057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4C9B-6C39-E8AC-7C3A-D035CADC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FE01BD-A7C3-8BFB-6E60-7F08D1751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630580"/>
              </p:ext>
            </p:extLst>
          </p:nvPr>
        </p:nvGraphicFramePr>
        <p:xfrm>
          <a:off x="457200" y="990224"/>
          <a:ext cx="8229600" cy="3491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D64781-8ADF-E8BE-52A7-001B64224E6E}"/>
              </a:ext>
            </a:extLst>
          </p:cNvPr>
          <p:cNvSpPr txBox="1"/>
          <p:nvPr/>
        </p:nvSpPr>
        <p:spPr>
          <a:xfrm>
            <a:off x="457200" y="2835176"/>
            <a:ext cx="24896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Demand for marketing messages &amp; Cost Associations</a:t>
            </a:r>
          </a:p>
          <a:p>
            <a:endParaRPr lang="en-US" dirty="0"/>
          </a:p>
          <a:p>
            <a:r>
              <a:rPr lang="en-US" dirty="0"/>
              <a:t>Unify into Profit</a:t>
            </a:r>
          </a:p>
          <a:p>
            <a:endParaRPr lang="en-US" dirty="0"/>
          </a:p>
          <a:p>
            <a:r>
              <a:rPr lang="en-US" dirty="0"/>
              <a:t>Quantify: Difference in Difference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9245D-84E3-D681-FA27-45106DA505C4}"/>
              </a:ext>
            </a:extLst>
          </p:cNvPr>
          <p:cNvSpPr txBox="1"/>
          <p:nvPr/>
        </p:nvSpPr>
        <p:spPr>
          <a:xfrm>
            <a:off x="3363685" y="2835176"/>
            <a:ext cx="2489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gains us new customers?</a:t>
            </a:r>
          </a:p>
          <a:p>
            <a:endParaRPr lang="en-US" dirty="0"/>
          </a:p>
          <a:p>
            <a:r>
              <a:rPr lang="en-US" dirty="0"/>
              <a:t>Importance of Precision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2C83E-7024-3F69-B9CF-2FC305EBF0A7}"/>
              </a:ext>
            </a:extLst>
          </p:cNvPr>
          <p:cNvSpPr txBox="1"/>
          <p:nvPr/>
        </p:nvSpPr>
        <p:spPr>
          <a:xfrm>
            <a:off x="6139969" y="2835176"/>
            <a:ext cx="2546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Investment Recommendations</a:t>
            </a:r>
          </a:p>
          <a:p>
            <a:endParaRPr lang="en-US" dirty="0"/>
          </a:p>
          <a:p>
            <a:r>
              <a:rPr lang="en-US" dirty="0"/>
              <a:t>Expected ROI</a:t>
            </a:r>
          </a:p>
        </p:txBody>
      </p:sp>
    </p:spTree>
    <p:extLst>
      <p:ext uri="{BB962C8B-B14F-4D97-AF65-F5344CB8AC3E}">
        <p14:creationId xmlns:p14="http://schemas.microsoft.com/office/powerpoint/2010/main" val="141967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Marketing Message Overview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1" descr="CaseStudyStrategy_files/figure-pptx/unnamed-chunk-2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50798" y="240792"/>
            <a:ext cx="6128382" cy="49027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05DDC-0F90-D117-A75E-A22993A83E9C}"/>
              </a:ext>
            </a:extLst>
          </p:cNvPr>
          <p:cNvSpPr txBox="1"/>
          <p:nvPr/>
        </p:nvSpPr>
        <p:spPr>
          <a:xfrm>
            <a:off x="109728" y="4195947"/>
            <a:ext cx="2533416" cy="581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Average Sales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0"/>
            <a:ext cx="1886211" cy="1630749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80B7F23-B505-DC72-9DFA-B0860579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" y="74118"/>
            <a:ext cx="6987312" cy="419224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228" y="3242160"/>
            <a:ext cx="2533818" cy="1901340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182334"/>
            <a:chOff x="0" y="0"/>
            <a:chExt cx="12192002" cy="15764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8" y="239485"/>
            <a:ext cx="7108033" cy="772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Proportionally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31611-C489-7EC4-B55E-7EA5007B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36" y="1385632"/>
            <a:ext cx="1867214" cy="3268918"/>
          </a:xfrm>
          <a:prstGeom prst="rect">
            <a:avLst/>
          </a:prstGeom>
        </p:spPr>
      </p:pic>
      <p:pic>
        <p:nvPicPr>
          <p:cNvPr id="3" name="Picture 1" descr="CaseStudyStrategy_files/figure-pptx/unnamed-chunk-29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1" y="1385632"/>
            <a:ext cx="3589212" cy="326891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C423A-95EB-5ABF-C342-4DD51CC03BC5}"/>
              </a:ext>
            </a:extLst>
          </p:cNvPr>
          <p:cNvSpPr txBox="1"/>
          <p:nvPr/>
        </p:nvSpPr>
        <p:spPr>
          <a:xfrm>
            <a:off x="0" y="1385632"/>
            <a:ext cx="2636925" cy="2551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Key Point: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Avg Sale outperformers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= 6.15% total policies sold.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Cremation has the lowest average sale.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425F4-166A-B9DF-69C5-CE3EF9881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865179"/>
            <a:ext cx="2901406" cy="334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</a:rPr>
              <a:t>Key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Take-aways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9D7B-435B-1827-180B-C310ED877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Our top sellers are driven by volume not price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Cremation pulls in most demand, but we should probably push demand somewhere else.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Community has much better average value than Cremation</a:t>
            </a:r>
          </a:p>
        </p:txBody>
      </p:sp>
    </p:spTree>
    <p:extLst>
      <p:ext uri="{BB962C8B-B14F-4D97-AF65-F5344CB8AC3E}">
        <p14:creationId xmlns:p14="http://schemas.microsoft.com/office/powerpoint/2010/main" val="39742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603"/>
            <a:ext cx="7886700" cy="11294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3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2ABE7-7AC3-0E2D-D898-79316B8C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1" y="1384069"/>
            <a:ext cx="7458608" cy="33377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31" y="198705"/>
            <a:ext cx="2974847" cy="770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D8258-D58F-0739-9120-6C038A8F6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1" y="1426822"/>
            <a:ext cx="4435984" cy="3517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7DDCAF-F863-4886-52F9-74B5A13A4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00" y="1426822"/>
            <a:ext cx="4437869" cy="3352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CAA6F1-1FA0-C035-E137-D97FF4ABD8AD}"/>
              </a:ext>
            </a:extLst>
          </p:cNvPr>
          <p:cNvSpPr txBox="1"/>
          <p:nvPr/>
        </p:nvSpPr>
        <p:spPr>
          <a:xfrm>
            <a:off x="2206944" y="646368"/>
            <a:ext cx="4729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Gross Profit = Sales*(1-ACoS)</a:t>
            </a:r>
          </a:p>
          <a:p>
            <a:r>
              <a:rPr lang="en-US" dirty="0"/>
              <a:t>Average Marginal Profit = Average Sale*(1-ACoS)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6352</TotalTime>
  <Words>875</Words>
  <Application>Microsoft Office PowerPoint</Application>
  <PresentationFormat>On-screen Show (16:9)</PresentationFormat>
  <Paragraphs>99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Case Study – Strategic Analyst</vt:lpstr>
      <vt:lpstr>Objectives:</vt:lpstr>
      <vt:lpstr>Framework</vt:lpstr>
      <vt:lpstr>Marketing Message Overview</vt:lpstr>
      <vt:lpstr>PowerPoint Presentation</vt:lpstr>
      <vt:lpstr>Proportionally</vt:lpstr>
      <vt:lpstr>Key  Take-aways</vt:lpstr>
      <vt:lpstr>ACoS</vt:lpstr>
      <vt:lpstr>Profits</vt:lpstr>
      <vt:lpstr>Key  Take-aways</vt:lpstr>
      <vt:lpstr>Sales for Model Type</vt:lpstr>
      <vt:lpstr>ACoS for Model Type</vt:lpstr>
      <vt:lpstr>Marginal Profits for Model Type</vt:lpstr>
      <vt:lpstr>Sales by Zip Code</vt:lpstr>
      <vt:lpstr>Zip Code and Marketing Message Charts</vt:lpstr>
      <vt:lpstr>Take-Aways</vt:lpstr>
      <vt:lpstr>Difference in Difference and Analyzing our Case</vt:lpstr>
      <vt:lpstr>What Makes a Message Successful in Sales:</vt:lpstr>
      <vt:lpstr>What Makes a Message Successful in Cost:</vt:lpstr>
      <vt:lpstr>Limiting ACoS Outliers</vt:lpstr>
      <vt:lpstr>Operations: How we Get New Customers</vt:lpstr>
      <vt:lpstr>Specificity vs Quantity</vt:lpstr>
      <vt:lpstr>True Positive/False Positive Trade Off</vt:lpstr>
      <vt:lpstr>Does this make Sense for Our Business?</vt:lpstr>
      <vt:lpstr>Recommendations for increasing Sales</vt:lpstr>
      <vt:lpstr>ROI Chart</vt:lpstr>
      <vt:lpstr>ROI Calculations and Conclusion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CaseStudyStrategy</dc:title>
  <dc:creator>Rhodes Kirkpatrick</dc:creator>
  <cp:keywords/>
  <cp:lastModifiedBy>Rhodes Kirkpatrick</cp:lastModifiedBy>
  <cp:revision>11</cp:revision>
  <dcterms:created xsi:type="dcterms:W3CDTF">2023-11-15T03:35:39Z</dcterms:created>
  <dcterms:modified xsi:type="dcterms:W3CDTF">2024-02-12T21:07:57Z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11/2/2023</vt:lpwstr>
  </property>
  <property fmtid="{D5CDD505-2E9C-101B-9397-08002B2CF9AE}" pid="3" name="output">
    <vt:lpwstr>powerpoint_presentation</vt:lpwstr>
  </property>
</Properties>
</file>